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8" r:id="rId2"/>
    <p:sldId id="311" r:id="rId3"/>
    <p:sldId id="299" r:id="rId4"/>
    <p:sldId id="286" r:id="rId5"/>
    <p:sldId id="316" r:id="rId6"/>
    <p:sldId id="313" r:id="rId7"/>
    <p:sldId id="323" r:id="rId8"/>
    <p:sldId id="307" r:id="rId9"/>
    <p:sldId id="308" r:id="rId10"/>
    <p:sldId id="309" r:id="rId11"/>
    <p:sldId id="324" r:id="rId12"/>
    <p:sldId id="325" r:id="rId13"/>
    <p:sldId id="321" r:id="rId14"/>
    <p:sldId id="322" r:id="rId15"/>
    <p:sldId id="300" r:id="rId16"/>
    <p:sldId id="302" r:id="rId17"/>
    <p:sldId id="310" r:id="rId18"/>
    <p:sldId id="304" r:id="rId19"/>
    <p:sldId id="303" r:id="rId20"/>
    <p:sldId id="312" r:id="rId21"/>
    <p:sldId id="305" r:id="rId22"/>
    <p:sldId id="315" r:id="rId23"/>
    <p:sldId id="314" r:id="rId24"/>
    <p:sldId id="319" r:id="rId25"/>
    <p:sldId id="320" r:id="rId26"/>
    <p:sldId id="326" r:id="rId27"/>
    <p:sldId id="296" r:id="rId28"/>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B9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66283" autoAdjust="0"/>
  </p:normalViewPr>
  <p:slideViewPr>
    <p:cSldViewPr>
      <p:cViewPr varScale="1">
        <p:scale>
          <a:sx n="97" d="100"/>
          <a:sy n="97" d="100"/>
        </p:scale>
        <p:origin x="1788" y="96"/>
      </p:cViewPr>
      <p:guideLst>
        <p:guide orient="horz" pos="1470"/>
        <p:guide pos="494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7"/>
              <c:layout>
                <c:manualLayout>
                  <c:x val="6.0548233262942702E-3"/>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8"/>
              <c:layout>
                <c:manualLayout>
                  <c:x val="2.6237567747275172E-2"/>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7"/>
              <c:layout>
                <c:manualLayout>
                  <c:x val="6.0548233262942702E-3"/>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6.2557522771489391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tx2"/>
              </a:solidFill>
              <a:ln w="19050">
                <a:solidFill>
                  <a:schemeClr val="lt1"/>
                </a:solidFill>
              </a:ln>
              <a:effectLst/>
            </c:spPr>
          </c:dPt>
          <c:dPt>
            <c:idx val="6"/>
            <c:bubble3D val="0"/>
            <c:spPr>
              <a:solidFill>
                <a:schemeClr val="accent6"/>
              </a:solidFill>
              <a:ln w="19050">
                <a:solidFill>
                  <a:schemeClr val="lt1"/>
                </a:solidFill>
              </a:ln>
              <a:effectLst/>
            </c:spPr>
          </c:dPt>
          <c:dPt>
            <c:idx val="7"/>
            <c:bubble3D val="0"/>
            <c:spPr>
              <a:solidFill>
                <a:srgbClr val="00000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tx2"/>
              </a:solidFill>
              <a:ln w="19050">
                <a:solidFill>
                  <a:schemeClr val="lt1"/>
                </a:solidFill>
              </a:ln>
              <a:effectLst/>
            </c:spPr>
          </c:dPt>
          <c:dPt>
            <c:idx val="6"/>
            <c:bubble3D val="0"/>
            <c:spPr>
              <a:solidFill>
                <a:schemeClr val="accent6"/>
              </a:solidFill>
              <a:ln w="19050">
                <a:solidFill>
                  <a:schemeClr val="lt1"/>
                </a:solidFill>
              </a:ln>
              <a:effectLst/>
            </c:spPr>
          </c:dPt>
          <c:dPt>
            <c:idx val="7"/>
            <c:bubble3D val="0"/>
            <c:spPr>
              <a:solidFill>
                <a:srgbClr val="000000"/>
              </a:solidFill>
              <a:ln w="19050">
                <a:solidFill>
                  <a:schemeClr val="lt1"/>
                </a:solidFill>
              </a:ln>
              <a:effectLst/>
            </c:spPr>
          </c:dPt>
          <c:dLbls>
            <c:dLbl>
              <c:idx val="0"/>
              <c:layout>
                <c:manualLayout>
                  <c:x val="2.9412282563842113E-2"/>
                  <c:y val="7.0984362017789578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3.2097748067675021E-2"/>
                  <c:y val="-3.133124053857118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645187497582069"/>
                      <c:h val="4.8824807611231036E-2"/>
                    </c:manualLayout>
                  </c15:layout>
                </c:ext>
              </c:extLst>
            </c:dLbl>
            <c:dLbl>
              <c:idx val="2"/>
              <c:layout>
                <c:manualLayout>
                  <c:x val="4.8196529750662627E-4"/>
                  <c:y val="-3.6818807834173612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4.9452590585173078E-3"/>
                  <c:y val="4.523588653311629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103683420096181"/>
                      <c:h val="6.9794574292821904E-2"/>
                    </c:manualLayout>
                  </c15:layout>
                </c:ext>
              </c:extLst>
            </c:dLbl>
            <c:dLbl>
              <c:idx val="4"/>
              <c:layout>
                <c:manualLayout>
                  <c:x val="-4.7338614161918549E-2"/>
                  <c:y val="-1.3088156317912859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5.2889708683162193E-4"/>
                  <c:y val="-2.991887431291786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9.4931044368086068E-2"/>
                      <c:h val="3.284973691024682E-2"/>
                    </c:manualLayout>
                  </c15:layout>
                </c:ext>
              </c:extLst>
            </c:dLbl>
            <c:dLbl>
              <c:idx val="6"/>
              <c:layout>
                <c:manualLayout>
                  <c:x val="4.2798568016252106E-2"/>
                  <c:y val="-1.4420679262415142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0711139746035334"/>
                      <c:h val="5.2319783102371405E-2"/>
                    </c:manualLayout>
                  </c15:layout>
                </c:ext>
              </c:extLst>
            </c:dLbl>
            <c:dLbl>
              <c:idx val="7"/>
              <c:layout>
                <c:manualLayout>
                  <c:x val="0.15269663737759284"/>
                  <c:y val="1.9095196284265665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88023156157252"/>
                      <c:h val="5.231970527265374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20/08/2021</a:t>
            </a:fld>
            <a:endParaRPr lang="en-GB"/>
          </a:p>
        </p:txBody>
      </p:sp>
      <p:sp>
        <p:nvSpPr>
          <p:cNvPr id="4" name="Footer Placeholder 3">
            <a:extLst>
              <a:ext uri="{FF2B5EF4-FFF2-40B4-BE49-F238E27FC236}">
                <a16:creationId xmlns="" xmlns:a16="http://schemas.microsoft.com/office/drawing/2014/main"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20/08/2021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10"/>
          </p:nvPr>
        </p:nvSpPr>
        <p:spPr/>
        <p:txBody>
          <a:bodyPr/>
          <a:lstStyle/>
          <a:p>
            <a:fld id="{857602B0-FD2B-4A07-B86B-10A2332AB655}" type="slidenum">
              <a:rPr lang="en-GB" smtClean="0"/>
              <a:t>1</a:t>
            </a:fld>
            <a:endParaRPr lang="en-GB"/>
          </a:p>
        </p:txBody>
      </p:sp>
    </p:spTree>
    <p:extLst>
      <p:ext uri="{BB962C8B-B14F-4D97-AF65-F5344CB8AC3E}">
        <p14:creationId xmlns:p14="http://schemas.microsoft.com/office/powerpoint/2010/main" val="278836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dirty="0" smtClean="0">
                <a:solidFill>
                  <a:schemeClr val="tx1"/>
                </a:solidFill>
                <a:effectLst/>
                <a:latin typeface="+mn-lt"/>
                <a:ea typeface="+mn-ea"/>
                <a:cs typeface="+mn-cs"/>
              </a:rPr>
              <a:t>The main topic of this year’s COP will be discussing the Paris Agreement, the agreement that 195 countries signed at COP21 in 2015. </a:t>
            </a:r>
          </a:p>
          <a:p>
            <a:r>
              <a:rPr lang="en-GB" sz="818" kern="1200" dirty="0" smtClean="0">
                <a:solidFill>
                  <a:schemeClr val="tx1"/>
                </a:solidFill>
                <a:effectLst/>
                <a:latin typeface="+mn-lt"/>
                <a:ea typeface="+mn-ea"/>
                <a:cs typeface="+mn-cs"/>
              </a:rPr>
              <a:t>The Paris Agreement says that nations must:</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Reduce the amount of harmful greenhouse gases produced and increase renewable energy types</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Keep global temperature increase below 2C, and try to limit it to 1.5C.</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Review progress every five years</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Spend $100 billion a year in climate finance to help poorer counties by 2020</a:t>
            </a:r>
          </a:p>
          <a:p>
            <a:pPr marL="171450" lvl="0" indent="-171450">
              <a:buFont typeface="Arial" panose="020B0604020202020204" pitchFamily="34" charset="0"/>
              <a:buChar char="•"/>
            </a:pPr>
            <a:endParaRPr lang="en-GB" sz="818" kern="1200" dirty="0" smtClean="0">
              <a:solidFill>
                <a:schemeClr val="tx1"/>
              </a:solidFill>
              <a:effectLst/>
              <a:latin typeface="+mn-lt"/>
              <a:ea typeface="+mn-ea"/>
              <a:cs typeface="+mn-cs"/>
            </a:endParaRPr>
          </a:p>
          <a:p>
            <a:pPr marL="0" lvl="0" indent="0">
              <a:buFont typeface="Arial" panose="020B0604020202020204" pitchFamily="34" charset="0"/>
              <a:buNone/>
            </a:pPr>
            <a:r>
              <a:rPr lang="en-GB" sz="818" kern="1200" dirty="0" smtClean="0">
                <a:solidFill>
                  <a:schemeClr val="tx1"/>
                </a:solidFill>
                <a:effectLst/>
                <a:latin typeface="+mn-lt"/>
                <a:ea typeface="+mn-ea"/>
                <a:cs typeface="+mn-cs"/>
              </a:rPr>
              <a:t>But</a:t>
            </a:r>
            <a:r>
              <a:rPr lang="en-GB" sz="818" kern="1200" baseline="0" dirty="0" smtClean="0">
                <a:solidFill>
                  <a:schemeClr val="tx1"/>
                </a:solidFill>
                <a:effectLst/>
                <a:latin typeface="+mn-lt"/>
                <a:ea typeface="+mn-ea"/>
                <a:cs typeface="+mn-cs"/>
              </a:rPr>
              <a:t> why are greenhouse gases and climate change important?</a:t>
            </a:r>
            <a:endParaRPr lang="en-GB" sz="818"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161529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r>
              <a:rPr lang="en-GB" sz="818" b="1" i="0" u="none" strike="noStrike" kern="1200" dirty="0" smtClean="0">
                <a:solidFill>
                  <a:schemeClr val="tx1"/>
                </a:solidFill>
                <a:effectLst/>
                <a:latin typeface="+mn-lt"/>
                <a:ea typeface="+mn-ea"/>
                <a:cs typeface="+mn-cs"/>
              </a:rPr>
              <a:t>Can you match up the categories?</a:t>
            </a:r>
            <a:endParaRPr lang="en-GB" b="0" dirty="0" smtClean="0">
              <a:effectLst/>
            </a:endParaRPr>
          </a:p>
          <a:p>
            <a:endParaRPr lang="en-GB" dirty="0" smtClean="0"/>
          </a:p>
          <a:p>
            <a:r>
              <a:rPr lang="en-GB" b="0" dirty="0" smtClean="0"/>
              <a:t>Bunker</a:t>
            </a:r>
            <a:r>
              <a:rPr lang="en-GB" b="0" baseline="0" dirty="0" smtClean="0"/>
              <a:t> fuels are fuels use by ships. </a:t>
            </a:r>
            <a:endParaRPr lang="en-GB" b="0" dirty="0"/>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416703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a:t>
            </a:r>
            <a:r>
              <a:rPr lang="en-GB" b="1" baseline="0" dirty="0" smtClean="0"/>
              <a:t> many did you get right? Did any surprise you?</a:t>
            </a:r>
            <a:endParaRPr lang="en-GB" b="1" dirty="0"/>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192593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818" b="1" i="0" u="none" strike="noStrike" kern="1200" dirty="0" smtClean="0">
                <a:solidFill>
                  <a:schemeClr val="tx1"/>
                </a:solidFill>
                <a:effectLst/>
                <a:latin typeface="+mn-lt"/>
                <a:ea typeface="+mn-ea"/>
                <a:cs typeface="+mn-cs"/>
              </a:rPr>
              <a:t>Can you match up the categories?</a:t>
            </a:r>
            <a:endParaRPr lang="en-GB" b="0" dirty="0" smtClean="0">
              <a:effectLst/>
            </a:endParaRPr>
          </a:p>
          <a:p>
            <a:pPr rtl="0"/>
            <a:r>
              <a:rPr lang="en-GB" b="0" dirty="0" smtClean="0">
                <a:effectLst/>
              </a:rPr>
              <a:t/>
            </a:r>
            <a:br>
              <a:rPr lang="en-GB" b="0" dirty="0" smtClean="0">
                <a:effectLst/>
              </a:rPr>
            </a:br>
            <a:r>
              <a:rPr lang="en-GB" sz="818" b="0" i="0" u="none" strike="noStrike" kern="1200" dirty="0" smtClean="0">
                <a:solidFill>
                  <a:schemeClr val="tx1"/>
                </a:solidFill>
                <a:effectLst/>
                <a:latin typeface="+mn-lt"/>
                <a:ea typeface="+mn-ea"/>
                <a:cs typeface="+mn-cs"/>
              </a:rPr>
              <a:t>Domestic aviation/shipping is flights and boat which only go between places in the UK. E.g. a flight from London to Edinburgh, or a ferry from Southampton to the Isle of White. </a:t>
            </a:r>
            <a:endParaRPr lang="en-GB" b="0" dirty="0" smtClean="0">
              <a:effectLst/>
            </a:endParaRPr>
          </a:p>
          <a:p>
            <a:pPr rtl="0"/>
            <a:r>
              <a:rPr lang="en-GB" b="0" dirty="0" smtClean="0">
                <a:effectLst/>
              </a:rPr>
              <a:t/>
            </a:r>
            <a:br>
              <a:rPr lang="en-GB" b="0" dirty="0" smtClean="0">
                <a:effectLst/>
              </a:rPr>
            </a:br>
            <a:r>
              <a:rPr lang="en-GB" sz="818" b="0" i="0" u="none" strike="noStrike" kern="1200" dirty="0" smtClean="0">
                <a:solidFill>
                  <a:schemeClr val="tx1"/>
                </a:solidFill>
                <a:effectLst/>
                <a:latin typeface="+mn-lt"/>
                <a:ea typeface="+mn-ea"/>
                <a:cs typeface="+mn-cs"/>
              </a:rPr>
              <a:t>HGV = heavy goods vehicle</a:t>
            </a:r>
            <a:endParaRPr lang="en-GB" b="0" dirty="0" smtClean="0">
              <a:effectLst/>
            </a:endParaRPr>
          </a:p>
          <a:p>
            <a:pPr rtl="0"/>
            <a:r>
              <a:rPr lang="en-GB" sz="818" b="0" i="0" u="none" strike="noStrike" kern="1200" dirty="0" smtClean="0">
                <a:solidFill>
                  <a:schemeClr val="tx1"/>
                </a:solidFill>
                <a:effectLst/>
                <a:latin typeface="+mn-lt"/>
                <a:ea typeface="+mn-ea"/>
                <a:cs typeface="+mn-cs"/>
              </a:rPr>
              <a:t>LGV = light goods vehicle</a:t>
            </a:r>
            <a:endParaRPr lang="en-GB"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13</a:t>
            </a:fld>
            <a:endParaRPr lang="en-GB"/>
          </a:p>
        </p:txBody>
      </p:sp>
    </p:spTree>
    <p:extLst>
      <p:ext uri="{BB962C8B-B14F-4D97-AF65-F5344CB8AC3E}">
        <p14:creationId xmlns:p14="http://schemas.microsoft.com/office/powerpoint/2010/main" val="362163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818" b="1" i="0" u="none" strike="noStrike" kern="1200" dirty="0" smtClean="0">
                <a:solidFill>
                  <a:schemeClr val="tx1"/>
                </a:solidFill>
                <a:effectLst/>
                <a:latin typeface="+mn-lt"/>
                <a:ea typeface="+mn-ea"/>
                <a:cs typeface="+mn-cs"/>
              </a:rPr>
              <a:t>How many did you get right?</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14</a:t>
            </a:fld>
            <a:endParaRPr lang="en-GB"/>
          </a:p>
        </p:txBody>
      </p:sp>
    </p:spTree>
    <p:extLst>
      <p:ext uri="{BB962C8B-B14F-4D97-AF65-F5344CB8AC3E}">
        <p14:creationId xmlns:p14="http://schemas.microsoft.com/office/powerpoint/2010/main" val="359949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15</a:t>
            </a:fld>
            <a:endParaRPr lang="en-GB"/>
          </a:p>
        </p:txBody>
      </p:sp>
    </p:spTree>
    <p:extLst>
      <p:ext uri="{BB962C8B-B14F-4D97-AF65-F5344CB8AC3E}">
        <p14:creationId xmlns:p14="http://schemas.microsoft.com/office/powerpoint/2010/main" val="41183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smtClean="0"/>
              <a:t>The Scottish</a:t>
            </a:r>
            <a:r>
              <a:rPr lang="en-GB" baseline="0" dirty="0" smtClean="0"/>
              <a:t> Government has committed to reduce emissions by 75% by 2030 (compared with 1990), and to net zero by 2045. </a:t>
            </a:r>
          </a:p>
          <a:p>
            <a:pPr marL="0" indent="0">
              <a:buFont typeface="+mj-lt"/>
              <a:buNone/>
            </a:pPr>
            <a:endParaRPr lang="en-GB" baseline="0" dirty="0" smtClean="0"/>
          </a:p>
          <a:p>
            <a:pPr marL="0" indent="0">
              <a:buFont typeface="+mj-lt"/>
              <a:buNone/>
            </a:pPr>
            <a:r>
              <a:rPr lang="en-GB" b="1" baseline="0" dirty="0" smtClean="0"/>
              <a:t>Q: What does net zero mean?</a:t>
            </a:r>
          </a:p>
          <a:p>
            <a:pPr marL="0" indent="0">
              <a:buFont typeface="+mj-lt"/>
              <a:buNone/>
            </a:pPr>
            <a:r>
              <a:rPr lang="en-GB" baseline="0" dirty="0" smtClean="0"/>
              <a:t>Talk about individual emissions</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16</a:t>
            </a:fld>
            <a:endParaRPr lang="en-GB"/>
          </a:p>
        </p:txBody>
      </p:sp>
    </p:spTree>
    <p:extLst>
      <p:ext uri="{BB962C8B-B14F-4D97-AF65-F5344CB8AC3E}">
        <p14:creationId xmlns:p14="http://schemas.microsoft.com/office/powerpoint/2010/main" val="535602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b="1" kern="1200" dirty="0" smtClean="0">
                <a:solidFill>
                  <a:schemeClr val="tx1"/>
                </a:solidFill>
                <a:effectLst/>
                <a:latin typeface="+mn-lt"/>
                <a:ea typeface="+mn-ea"/>
                <a:cs typeface="+mn-cs"/>
              </a:rPr>
              <a:t>What does this mean for transport?</a:t>
            </a: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By 2030 there will be no more petrol or diesel cars for sale in the UK. Instead, people will only be able to buy electric vehicles. </a:t>
            </a:r>
          </a:p>
          <a:p>
            <a:r>
              <a:rPr lang="en-GB" sz="818" b="1" kern="1200" dirty="0" smtClean="0">
                <a:solidFill>
                  <a:schemeClr val="tx1"/>
                </a:solidFill>
                <a:effectLst/>
                <a:latin typeface="+mn-lt"/>
                <a:ea typeface="+mn-ea"/>
                <a:cs typeface="+mn-cs"/>
              </a:rPr>
              <a:t>Q: Are electric vehicles a solution?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Think about a busy street, and then imagine</a:t>
            </a:r>
            <a:r>
              <a:rPr lang="en-GB" sz="818" kern="1200" baseline="0" dirty="0" smtClean="0">
                <a:solidFill>
                  <a:schemeClr val="tx1"/>
                </a:solidFill>
                <a:effectLst/>
                <a:latin typeface="+mn-lt"/>
                <a:ea typeface="+mn-ea"/>
                <a:cs typeface="+mn-cs"/>
              </a:rPr>
              <a:t> what it would look like if everyone owned electric cars instead. </a:t>
            </a: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Not on their own – although they reduce emissions, they still cause congestion.  </a:t>
            </a:r>
          </a:p>
          <a:p>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By 2030 walking and cycling will need</a:t>
            </a:r>
            <a:r>
              <a:rPr lang="en-GB" sz="818" kern="1200" baseline="0" dirty="0" smtClean="0">
                <a:solidFill>
                  <a:schemeClr val="tx1"/>
                </a:solidFill>
                <a:effectLst/>
                <a:latin typeface="+mn-lt"/>
                <a:ea typeface="+mn-ea"/>
                <a:cs typeface="+mn-cs"/>
              </a:rPr>
              <a:t> to </a:t>
            </a:r>
            <a:r>
              <a:rPr lang="en-GB" sz="818" kern="1200" dirty="0" smtClean="0">
                <a:solidFill>
                  <a:schemeClr val="tx1"/>
                </a:solidFill>
                <a:effectLst/>
                <a:latin typeface="+mn-lt"/>
                <a:ea typeface="+mn-ea"/>
                <a:cs typeface="+mn-cs"/>
              </a:rPr>
              <a:t>be the most popular choice for everyday journeys. Scotland will need to invest in more cycle paths, to make sure that people can safely get where they need to go, and there will be more hire bikes, electric bikes, and cargo bikes. </a:t>
            </a:r>
          </a:p>
          <a:p>
            <a:r>
              <a:rPr lang="en-GB" sz="818" kern="1200" dirty="0" smtClean="0">
                <a:solidFill>
                  <a:schemeClr val="tx1"/>
                </a:solidFill>
                <a:effectLst/>
                <a:latin typeface="+mn-lt"/>
                <a:ea typeface="+mn-ea"/>
                <a:cs typeface="+mn-cs"/>
              </a:rPr>
              <a:t> </a:t>
            </a:r>
          </a:p>
          <a:p>
            <a:r>
              <a:rPr lang="en-GB" sz="818" kern="1200" dirty="0" smtClean="0">
                <a:solidFill>
                  <a:schemeClr val="tx1"/>
                </a:solidFill>
                <a:effectLst/>
                <a:latin typeface="+mn-lt"/>
                <a:ea typeface="+mn-ea"/>
                <a:cs typeface="+mn-cs"/>
              </a:rPr>
              <a:t>Scotland will also be introducing more 20 minute neighbourhoods. </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17</a:t>
            </a:fld>
            <a:endParaRPr lang="en-GB"/>
          </a:p>
        </p:txBody>
      </p:sp>
    </p:spTree>
    <p:extLst>
      <p:ext uri="{BB962C8B-B14F-4D97-AF65-F5344CB8AC3E}">
        <p14:creationId xmlns:p14="http://schemas.microsoft.com/office/powerpoint/2010/main" val="55752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18</a:t>
            </a:fld>
            <a:endParaRPr lang="en-GB"/>
          </a:p>
        </p:txBody>
      </p:sp>
    </p:spTree>
    <p:extLst>
      <p:ext uri="{BB962C8B-B14F-4D97-AF65-F5344CB8AC3E}">
        <p14:creationId xmlns:p14="http://schemas.microsoft.com/office/powerpoint/2010/main" val="40045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The </a:t>
            </a:r>
            <a:r>
              <a:rPr lang="en-GB" sz="818" b="1" i="0" u="none" strike="noStrike" kern="1200" baseline="0" dirty="0" smtClean="0">
                <a:solidFill>
                  <a:schemeClr val="tx1"/>
                </a:solidFill>
                <a:latin typeface="+mn-lt"/>
                <a:ea typeface="+mn-ea"/>
                <a:cs typeface="+mn-cs"/>
              </a:rPr>
              <a:t>20 minute neighbourhood </a:t>
            </a:r>
            <a:r>
              <a:rPr lang="en-GB" sz="818" b="0" i="0" u="none" strike="noStrike" kern="1200" baseline="0" dirty="0" smtClean="0">
                <a:solidFill>
                  <a:schemeClr val="tx1"/>
                </a:solidFill>
                <a:latin typeface="+mn-lt"/>
                <a:ea typeface="+mn-ea"/>
                <a:cs typeface="+mn-cs"/>
              </a:rPr>
              <a:t>is an idea that is becoming popular across the world.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Developed in different ways in cities like Melbourne, Portland and Paris, people can meet most of their essential needs within a 20 minute walk.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This means you can do your </a:t>
            </a:r>
            <a:r>
              <a:rPr lang="en-GB" sz="818" b="1" i="0" u="none" strike="noStrike" kern="1200" baseline="0" dirty="0" smtClean="0">
                <a:solidFill>
                  <a:schemeClr val="tx1"/>
                </a:solidFill>
                <a:latin typeface="+mn-lt"/>
                <a:ea typeface="+mn-ea"/>
                <a:cs typeface="+mn-cs"/>
              </a:rPr>
              <a:t>shopping</a:t>
            </a:r>
            <a:r>
              <a:rPr lang="en-GB" sz="818" b="0" i="0" u="none" strike="noStrike" kern="1200" baseline="0" dirty="0" smtClean="0">
                <a:solidFill>
                  <a:schemeClr val="tx1"/>
                </a:solidFill>
                <a:latin typeface="+mn-lt"/>
                <a:ea typeface="+mn-ea"/>
                <a:cs typeface="+mn-cs"/>
              </a:rPr>
              <a:t>, join in with </a:t>
            </a:r>
            <a:r>
              <a:rPr lang="en-GB" sz="818" b="1" i="0" u="none" strike="noStrike" kern="1200" baseline="0" dirty="0" smtClean="0">
                <a:solidFill>
                  <a:schemeClr val="tx1"/>
                </a:solidFill>
                <a:latin typeface="+mn-lt"/>
                <a:ea typeface="+mn-ea"/>
                <a:cs typeface="+mn-cs"/>
              </a:rPr>
              <a:t>leisure activities</a:t>
            </a:r>
            <a:r>
              <a:rPr lang="en-GB" sz="818" b="0" i="0" u="none" strike="noStrike" kern="1200" baseline="0" dirty="0" smtClean="0">
                <a:solidFill>
                  <a:schemeClr val="tx1"/>
                </a:solidFill>
                <a:latin typeface="+mn-lt"/>
                <a:ea typeface="+mn-ea"/>
                <a:cs typeface="+mn-cs"/>
              </a:rPr>
              <a:t>, take your children to </a:t>
            </a:r>
            <a:r>
              <a:rPr lang="en-GB" sz="818" b="1" i="0" u="none" strike="noStrike" kern="1200" baseline="0" dirty="0" smtClean="0">
                <a:solidFill>
                  <a:schemeClr val="tx1"/>
                </a:solidFill>
                <a:latin typeface="+mn-lt"/>
                <a:ea typeface="+mn-ea"/>
                <a:cs typeface="+mn-cs"/>
              </a:rPr>
              <a:t>school</a:t>
            </a:r>
            <a:r>
              <a:rPr lang="en-GB" sz="818" b="0" i="0" u="none" strike="noStrike" kern="1200" baseline="0" dirty="0" smtClean="0">
                <a:solidFill>
                  <a:schemeClr val="tx1"/>
                </a:solidFill>
                <a:latin typeface="+mn-lt"/>
                <a:ea typeface="+mn-ea"/>
                <a:cs typeface="+mn-cs"/>
              </a:rPr>
              <a:t>, find </a:t>
            </a:r>
            <a:r>
              <a:rPr lang="en-GB" sz="818" b="1" i="0" u="none" strike="noStrike" kern="1200" baseline="0" dirty="0" smtClean="0">
                <a:solidFill>
                  <a:schemeClr val="tx1"/>
                </a:solidFill>
                <a:latin typeface="+mn-lt"/>
                <a:ea typeface="+mn-ea"/>
                <a:cs typeface="+mn-cs"/>
              </a:rPr>
              <a:t>local services </a:t>
            </a:r>
            <a:r>
              <a:rPr lang="en-GB" sz="818" b="0" i="0" u="none" strike="noStrike" kern="1200" baseline="0" dirty="0" smtClean="0">
                <a:solidFill>
                  <a:schemeClr val="tx1"/>
                </a:solidFill>
                <a:latin typeface="+mn-lt"/>
                <a:ea typeface="+mn-ea"/>
                <a:cs typeface="+mn-cs"/>
              </a:rPr>
              <a:t>like your GP practice and ideally get to </a:t>
            </a:r>
            <a:r>
              <a:rPr lang="en-GB" sz="818" b="1" i="0" u="none" strike="noStrike" kern="1200" baseline="0" dirty="0" smtClean="0">
                <a:solidFill>
                  <a:schemeClr val="tx1"/>
                </a:solidFill>
                <a:latin typeface="+mn-lt"/>
                <a:ea typeface="+mn-ea"/>
                <a:cs typeface="+mn-cs"/>
              </a:rPr>
              <a:t>work</a:t>
            </a:r>
            <a:r>
              <a:rPr lang="en-GB" sz="818" b="0" i="0" u="none" strike="noStrike" kern="1200" baseline="0" dirty="0" smtClean="0">
                <a:solidFill>
                  <a:schemeClr val="tx1"/>
                </a:solidFill>
                <a:latin typeface="+mn-lt"/>
                <a:ea typeface="+mn-ea"/>
                <a:cs typeface="+mn-cs"/>
              </a:rPr>
              <a:t> – all within easy access of where you live.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It also means having </a:t>
            </a:r>
            <a:r>
              <a:rPr lang="en-GB" sz="818" b="1" i="0" u="none" strike="noStrike" kern="1200" baseline="0" dirty="0" smtClean="0">
                <a:solidFill>
                  <a:schemeClr val="tx1"/>
                </a:solidFill>
                <a:latin typeface="+mn-lt"/>
                <a:ea typeface="+mn-ea"/>
                <a:cs typeface="+mn-cs"/>
              </a:rPr>
              <a:t>greenspace</a:t>
            </a:r>
            <a:r>
              <a:rPr lang="en-GB" sz="818" b="0" i="0" u="none" strike="noStrike" kern="1200" baseline="0" dirty="0" smtClean="0">
                <a:solidFill>
                  <a:schemeClr val="tx1"/>
                </a:solidFill>
                <a:latin typeface="+mn-lt"/>
                <a:ea typeface="+mn-ea"/>
                <a:cs typeface="+mn-cs"/>
              </a:rPr>
              <a:t> on your doorstep and a </a:t>
            </a:r>
            <a:r>
              <a:rPr lang="en-GB" sz="818" b="1" i="0" u="none" strike="noStrike" kern="1200" baseline="0" dirty="0" smtClean="0">
                <a:solidFill>
                  <a:schemeClr val="tx1"/>
                </a:solidFill>
                <a:latin typeface="+mn-lt"/>
                <a:ea typeface="+mn-ea"/>
                <a:cs typeface="+mn-cs"/>
              </a:rPr>
              <a:t>local environment </a:t>
            </a:r>
            <a:r>
              <a:rPr lang="en-GB" sz="818" b="0" i="0" u="none" strike="noStrike" kern="1200" baseline="0" dirty="0" smtClean="0">
                <a:solidFill>
                  <a:schemeClr val="tx1"/>
                </a:solidFill>
                <a:latin typeface="+mn-lt"/>
                <a:ea typeface="+mn-ea"/>
                <a:cs typeface="+mn-cs"/>
              </a:rPr>
              <a:t>that encourages </a:t>
            </a:r>
            <a:r>
              <a:rPr lang="en-GB" sz="818" b="1" i="0" u="none" strike="noStrike" kern="1200" baseline="0" dirty="0" smtClean="0">
                <a:solidFill>
                  <a:schemeClr val="tx1"/>
                </a:solidFill>
                <a:latin typeface="+mn-lt"/>
                <a:ea typeface="+mn-ea"/>
                <a:cs typeface="+mn-cs"/>
              </a:rPr>
              <a:t>active travel </a:t>
            </a:r>
            <a:r>
              <a:rPr lang="en-GB" sz="818" b="0" i="0" u="none" strike="noStrike" kern="1200" baseline="0" dirty="0" smtClean="0">
                <a:solidFill>
                  <a:schemeClr val="tx1"/>
                </a:solidFill>
                <a:latin typeface="+mn-lt"/>
                <a:ea typeface="+mn-ea"/>
                <a:cs typeface="+mn-cs"/>
              </a:rPr>
              <a:t>to promote </a:t>
            </a:r>
            <a:r>
              <a:rPr lang="en-GB" sz="818" b="1" i="0" u="none" strike="noStrike" kern="1200" baseline="0" dirty="0" smtClean="0">
                <a:solidFill>
                  <a:schemeClr val="tx1"/>
                </a:solidFill>
                <a:latin typeface="+mn-lt"/>
                <a:ea typeface="+mn-ea"/>
                <a:cs typeface="+mn-cs"/>
              </a:rPr>
              <a:t>health and well‑being</a:t>
            </a:r>
            <a:r>
              <a:rPr lang="en-GB" sz="818" b="0" i="0" u="none" strike="noStrike" kern="1200" baseline="0" dirty="0" smtClean="0">
                <a:solidFill>
                  <a:schemeClr val="tx1"/>
                </a:solidFill>
                <a:latin typeface="+mn-lt"/>
                <a:ea typeface="+mn-ea"/>
                <a:cs typeface="+mn-cs"/>
              </a:rPr>
              <a:t>.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It is a place where people want to live, so </a:t>
            </a:r>
            <a:r>
              <a:rPr lang="en-GB" sz="818" b="1" i="0" u="none" strike="noStrike" kern="1200" baseline="0" dirty="0" smtClean="0">
                <a:solidFill>
                  <a:schemeClr val="tx1"/>
                </a:solidFill>
                <a:latin typeface="+mn-lt"/>
                <a:ea typeface="+mn-ea"/>
                <a:cs typeface="+mn-cs"/>
              </a:rPr>
              <a:t>affordable housing </a:t>
            </a:r>
            <a:r>
              <a:rPr lang="en-GB" sz="818" b="0" i="0" u="none" strike="noStrike" kern="1200" baseline="0" dirty="0" smtClean="0">
                <a:solidFill>
                  <a:schemeClr val="tx1"/>
                </a:solidFill>
                <a:latin typeface="+mn-lt"/>
                <a:ea typeface="+mn-ea"/>
                <a:cs typeface="+mn-cs"/>
              </a:rPr>
              <a:t>must be part of it. </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19</a:t>
            </a:fld>
            <a:endParaRPr lang="en-GB"/>
          </a:p>
        </p:txBody>
      </p:sp>
    </p:spTree>
    <p:extLst>
      <p:ext uri="{BB962C8B-B14F-4D97-AF65-F5344CB8AC3E}">
        <p14:creationId xmlns:p14="http://schemas.microsoft.com/office/powerpoint/2010/main" val="11269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first</a:t>
            </a:r>
            <a:r>
              <a:rPr lang="en-GB" baseline="0" dirty="0" smtClean="0"/>
              <a:t> of four workshops, through which pupils will develop an understanding of why changing how we live can help tackle climate change, and learn about 20 minute neighbourhoods. </a:t>
            </a:r>
          </a:p>
          <a:p>
            <a:endParaRPr lang="en-GB" baseline="0" dirty="0" smtClean="0"/>
          </a:p>
          <a:p>
            <a:r>
              <a:rPr lang="en-GB" baseline="0" dirty="0" smtClean="0"/>
              <a:t>The four sessions are outlined in the slide:</a:t>
            </a:r>
          </a:p>
          <a:p>
            <a:pPr marL="228600" lvl="0" indent="-228600">
              <a:buFont typeface="+mj-lt"/>
              <a:buAutoNum type="arabicPeriod"/>
            </a:pPr>
            <a:r>
              <a:rPr lang="en-GB" sz="818" kern="1200" dirty="0" smtClean="0">
                <a:solidFill>
                  <a:schemeClr val="tx1"/>
                </a:solidFill>
                <a:effectLst/>
                <a:latin typeface="+mn-lt"/>
                <a:ea typeface="+mn-ea"/>
                <a:cs typeface="+mn-cs"/>
              </a:rPr>
              <a:t>Engage – learn about COP26, how we can create places that are good for the planet and for people</a:t>
            </a:r>
          </a:p>
          <a:p>
            <a:pPr marL="228600" lvl="0" indent="-228600">
              <a:buFont typeface="+mj-lt"/>
              <a:buAutoNum type="arabicPeriod"/>
            </a:pPr>
            <a:r>
              <a:rPr lang="en-GB" sz="818" kern="1200" dirty="0" smtClean="0">
                <a:solidFill>
                  <a:schemeClr val="tx1"/>
                </a:solidFill>
                <a:effectLst/>
                <a:latin typeface="+mn-lt"/>
                <a:ea typeface="+mn-ea"/>
                <a:cs typeface="+mn-cs"/>
              </a:rPr>
              <a:t>Explore – go out and explore your own 20 minute neighbourhood</a:t>
            </a:r>
          </a:p>
          <a:p>
            <a:pPr marL="228600" lvl="0" indent="-228600">
              <a:buFont typeface="+mj-lt"/>
              <a:buAutoNum type="arabicPeriod"/>
            </a:pPr>
            <a:r>
              <a:rPr lang="en-GB" sz="818" kern="1200" dirty="0" smtClean="0">
                <a:solidFill>
                  <a:schemeClr val="tx1"/>
                </a:solidFill>
                <a:effectLst/>
                <a:latin typeface="+mn-lt"/>
                <a:ea typeface="+mn-ea"/>
                <a:cs typeface="+mn-cs"/>
              </a:rPr>
              <a:t>Evaluate – think about how well your neighbourhood measures up; what was good and what could be better</a:t>
            </a:r>
          </a:p>
          <a:p>
            <a:pPr marL="228600" lvl="0" indent="-228600">
              <a:buFont typeface="+mj-lt"/>
              <a:buAutoNum type="arabicPeriod"/>
            </a:pPr>
            <a:r>
              <a:rPr lang="en-GB" sz="818" kern="1200" dirty="0" smtClean="0">
                <a:solidFill>
                  <a:schemeClr val="tx1"/>
                </a:solidFill>
                <a:effectLst/>
                <a:latin typeface="+mn-lt"/>
                <a:ea typeface="+mn-ea"/>
                <a:cs typeface="+mn-cs"/>
              </a:rPr>
              <a:t>Create – design a vision of a 20 minute neighbourhood</a:t>
            </a:r>
          </a:p>
          <a:p>
            <a:pPr marL="228600" lvl="0" indent="-228600">
              <a:buFont typeface="+mj-lt"/>
              <a:buAutoNum type="arabicPeriod"/>
            </a:pP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Overview of this session</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What is COP26, and why is it important?</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Who are Sustrans, and what are we doing about climate change and COP?</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Government transport targets?</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How could the places we live be changed to help create make both the planet and people healthier? What is a 20 minute neighbourhood?</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Prepare for the next session – work out where we want to explore in our 20 minute neighbourhood. </a:t>
            </a:r>
          </a:p>
        </p:txBody>
      </p:sp>
      <p:sp>
        <p:nvSpPr>
          <p:cNvPr id="4" name="Slide Number Placeholder 3"/>
          <p:cNvSpPr>
            <a:spLocks noGrp="1"/>
          </p:cNvSpPr>
          <p:nvPr>
            <p:ph type="sldNum" sz="quarter" idx="10"/>
          </p:nvPr>
        </p:nvSpPr>
        <p:spPr/>
        <p:txBody>
          <a:bodyPr/>
          <a:lstStyle/>
          <a:p>
            <a:fld id="{857602B0-FD2B-4A07-B86B-10A2332AB655}" type="slidenum">
              <a:rPr lang="en-GB" smtClean="0"/>
              <a:t>2</a:t>
            </a:fld>
            <a:endParaRPr lang="en-GB"/>
          </a:p>
        </p:txBody>
      </p:sp>
    </p:spTree>
    <p:extLst>
      <p:ext uri="{BB962C8B-B14F-4D97-AF65-F5344CB8AC3E}">
        <p14:creationId xmlns:p14="http://schemas.microsoft.com/office/powerpoint/2010/main" val="200155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dirty="0" smtClean="0">
                <a:solidFill>
                  <a:schemeClr val="tx1"/>
                </a:solidFill>
                <a:effectLst/>
                <a:latin typeface="+mn-lt"/>
                <a:ea typeface="+mn-ea"/>
                <a:cs typeface="+mn-cs"/>
              </a:rPr>
              <a:t>At Sustrans, our goal for cities and towns is for them to be places that connect us to each other and what we need, where we can thrive </a:t>
            </a:r>
            <a:r>
              <a:rPr lang="en-GB" sz="818" b="1" kern="1200" dirty="0" smtClean="0">
                <a:solidFill>
                  <a:schemeClr val="tx1"/>
                </a:solidFill>
                <a:effectLst/>
                <a:latin typeface="+mn-lt"/>
                <a:ea typeface="+mn-ea"/>
                <a:cs typeface="+mn-cs"/>
              </a:rPr>
              <a:t>without using a car</a:t>
            </a:r>
            <a:r>
              <a:rPr lang="en-GB" sz="818" kern="1200" dirty="0" smtClean="0">
                <a:solidFill>
                  <a:schemeClr val="tx1"/>
                </a:solidFill>
                <a:effectLst/>
                <a:latin typeface="+mn-lt"/>
                <a:ea typeface="+mn-ea"/>
                <a:cs typeface="+mn-cs"/>
              </a:rPr>
              <a:t>. </a:t>
            </a:r>
          </a:p>
          <a:p>
            <a:r>
              <a:rPr lang="en-GB" sz="818" kern="1200" dirty="0" smtClean="0">
                <a:solidFill>
                  <a:schemeClr val="tx1"/>
                </a:solidFill>
                <a:effectLst/>
                <a:latin typeface="+mn-lt"/>
                <a:ea typeface="+mn-ea"/>
                <a:cs typeface="+mn-cs"/>
              </a:rPr>
              <a:t>We want </a:t>
            </a:r>
            <a:r>
              <a:rPr lang="en-GB" sz="818" b="1" kern="1200" dirty="0" smtClean="0">
                <a:solidFill>
                  <a:schemeClr val="tx1"/>
                </a:solidFill>
                <a:effectLst/>
                <a:latin typeface="+mn-lt"/>
                <a:ea typeface="+mn-ea"/>
                <a:cs typeface="+mn-cs"/>
              </a:rPr>
              <a:t>liveable cities and towns for everyone.</a:t>
            </a: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We think that the best way to do this is to ensure that it is easy for people to meet most of their everyday needs by a short 20 minute return walk. </a:t>
            </a:r>
          </a:p>
          <a:p>
            <a:r>
              <a:rPr lang="en-GB" sz="818" kern="1200" dirty="0" smtClean="0">
                <a:solidFill>
                  <a:schemeClr val="tx1"/>
                </a:solidFill>
                <a:effectLst/>
                <a:latin typeface="+mn-lt"/>
                <a:ea typeface="+mn-ea"/>
                <a:cs typeface="+mn-cs"/>
              </a:rPr>
              <a:t>10 minutes there, 10 minutes back. </a:t>
            </a:r>
          </a:p>
          <a:p>
            <a:r>
              <a:rPr lang="en-GB" sz="818" kern="1200" dirty="0" smtClean="0">
                <a:solidFill>
                  <a:schemeClr val="tx1"/>
                </a:solidFill>
                <a:effectLst/>
                <a:latin typeface="+mn-lt"/>
                <a:ea typeface="+mn-ea"/>
                <a:cs typeface="+mn-cs"/>
              </a:rPr>
              <a:t>Why 20 minutes? Almost everyone can walk for 10 minutes in each direction. On average, this means that everything should be within an 800m (half a mile) walk.  </a:t>
            </a: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20</a:t>
            </a:fld>
            <a:endParaRPr lang="en-GB"/>
          </a:p>
        </p:txBody>
      </p:sp>
    </p:spTree>
    <p:extLst>
      <p:ext uri="{BB962C8B-B14F-4D97-AF65-F5344CB8AC3E}">
        <p14:creationId xmlns:p14="http://schemas.microsoft.com/office/powerpoint/2010/main" val="823019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b="1" i="0" u="none" strike="noStrike" kern="1200" baseline="0" dirty="0" err="1" smtClean="0">
                <a:solidFill>
                  <a:schemeClr val="tx1"/>
                </a:solidFill>
                <a:latin typeface="+mn-lt"/>
                <a:ea typeface="+mn-ea"/>
                <a:cs typeface="+mn-cs"/>
              </a:rPr>
              <a:t>Mindmap</a:t>
            </a:r>
            <a:r>
              <a:rPr lang="en-GB" sz="818" b="1" i="0" u="none" strike="noStrike" kern="1200" baseline="0" dirty="0" smtClean="0">
                <a:solidFill>
                  <a:schemeClr val="tx1"/>
                </a:solidFill>
                <a:latin typeface="+mn-lt"/>
                <a:ea typeface="+mn-ea"/>
                <a:cs typeface="+mn-cs"/>
              </a:rPr>
              <a:t> in groups</a:t>
            </a:r>
          </a:p>
          <a:p>
            <a:endParaRPr lang="en-GB" sz="818" b="1" i="0" u="none" strike="noStrike" kern="1200" baseline="0" dirty="0" smtClean="0">
              <a:solidFill>
                <a:schemeClr val="tx1"/>
              </a:solidFill>
              <a:latin typeface="+mn-lt"/>
              <a:ea typeface="+mn-ea"/>
              <a:cs typeface="+mn-cs"/>
            </a:endParaRPr>
          </a:p>
          <a:p>
            <a:r>
              <a:rPr lang="en-GB" sz="818" b="0" i="0" u="none" strike="noStrike" kern="1200" baseline="0" dirty="0" smtClean="0">
                <a:solidFill>
                  <a:schemeClr val="tx1"/>
                </a:solidFill>
                <a:latin typeface="+mn-lt"/>
                <a:ea typeface="+mn-ea"/>
                <a:cs typeface="+mn-cs"/>
              </a:rPr>
              <a:t>Can use with or without hints/categories</a:t>
            </a:r>
          </a:p>
          <a:p>
            <a:endParaRPr lang="en-GB" sz="818" b="0" i="0" u="none" strike="noStrike" kern="1200" baseline="0" dirty="0" smtClean="0">
              <a:solidFill>
                <a:schemeClr val="tx1"/>
              </a:solidFill>
              <a:latin typeface="+mn-lt"/>
              <a:ea typeface="+mn-ea"/>
              <a:cs typeface="+mn-cs"/>
            </a:endParaRPr>
          </a:p>
          <a:p>
            <a:r>
              <a:rPr lang="en-GB" sz="818" b="0" i="0" u="none" strike="noStrike" kern="1200" baseline="0" dirty="0" smtClean="0">
                <a:solidFill>
                  <a:schemeClr val="tx1"/>
                </a:solidFill>
                <a:latin typeface="+mn-lt"/>
                <a:ea typeface="+mn-ea"/>
                <a:cs typeface="+mn-cs"/>
              </a:rPr>
              <a:t>Ask questions about where they need to go at least once a month, then get them to consider the needs of others. </a:t>
            </a:r>
          </a:p>
          <a:p>
            <a:endParaRPr lang="en-GB" sz="818" b="0" i="0" u="none" strike="noStrike" kern="1200" baseline="0" dirty="0" smtClean="0">
              <a:solidFill>
                <a:schemeClr val="tx1"/>
              </a:solidFill>
              <a:latin typeface="+mn-lt"/>
              <a:ea typeface="+mn-ea"/>
              <a:cs typeface="+mn-cs"/>
            </a:endParaRPr>
          </a:p>
          <a:p>
            <a:r>
              <a:rPr lang="en-GB" sz="818" b="0" i="0" u="none" strike="noStrike" kern="1200" baseline="0" dirty="0" smtClean="0">
                <a:solidFill>
                  <a:schemeClr val="tx1"/>
                </a:solidFill>
                <a:latin typeface="+mn-lt"/>
                <a:ea typeface="+mn-ea"/>
                <a:cs typeface="+mn-cs"/>
              </a:rPr>
              <a:t>For example they go to school, the park, to the supermarket, the cinema, whereas their parents might go to work, to the shops, to the doctors, to the train station etc. </a:t>
            </a:r>
          </a:p>
        </p:txBody>
      </p:sp>
      <p:sp>
        <p:nvSpPr>
          <p:cNvPr id="4" name="Slide Number Placeholder 3"/>
          <p:cNvSpPr>
            <a:spLocks noGrp="1"/>
          </p:cNvSpPr>
          <p:nvPr>
            <p:ph type="sldNum" sz="quarter" idx="10"/>
          </p:nvPr>
        </p:nvSpPr>
        <p:spPr/>
        <p:txBody>
          <a:bodyPr/>
          <a:lstStyle/>
          <a:p>
            <a:fld id="{857602B0-FD2B-4A07-B86B-10A2332AB655}" type="slidenum">
              <a:rPr lang="en-GB" smtClean="0"/>
              <a:t>21</a:t>
            </a:fld>
            <a:endParaRPr lang="en-GB"/>
          </a:p>
        </p:txBody>
      </p:sp>
    </p:spTree>
    <p:extLst>
      <p:ext uri="{BB962C8B-B14F-4D97-AF65-F5344CB8AC3E}">
        <p14:creationId xmlns:p14="http://schemas.microsoft.com/office/powerpoint/2010/main" val="2110031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22</a:t>
            </a:fld>
            <a:endParaRPr lang="en-GB"/>
          </a:p>
        </p:txBody>
      </p:sp>
    </p:spTree>
    <p:extLst>
      <p:ext uri="{BB962C8B-B14F-4D97-AF65-F5344CB8AC3E}">
        <p14:creationId xmlns:p14="http://schemas.microsoft.com/office/powerpoint/2010/main" val="4011507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In the Programme for Government</a:t>
            </a:r>
            <a:r>
              <a:rPr lang="en-GB" i="0" baseline="0" dirty="0" smtClean="0"/>
              <a:t> 2020, the Scottish Government said they </a:t>
            </a:r>
            <a:r>
              <a:rPr lang="en-GB" dirty="0" smtClean="0">
                <a:solidFill>
                  <a:schemeClr val="accent2"/>
                </a:solidFill>
              </a:rPr>
              <a:t>support the idea of 20 minute neighbourhoods – where people can meet their needs within a 20 minute walk from their house – enabling people to live better, healthier lives and supporting our net zero ambitions.</a:t>
            </a:r>
          </a:p>
          <a:p>
            <a:endParaRPr lang="en-GB" dirty="0" smtClean="0">
              <a:solidFill>
                <a:schemeClr val="accent2"/>
              </a:solidFill>
            </a:endParaRPr>
          </a:p>
          <a:p>
            <a:r>
              <a:rPr lang="en-GB" dirty="0" smtClean="0">
                <a:solidFill>
                  <a:schemeClr val="accent2"/>
                </a:solidFill>
              </a:rPr>
              <a:t>They</a:t>
            </a:r>
            <a:r>
              <a:rPr lang="en-GB" baseline="0" dirty="0" smtClean="0">
                <a:solidFill>
                  <a:schemeClr val="accent2"/>
                </a:solidFill>
              </a:rPr>
              <a:t> will work with local governments across Scotland to make this happen. </a:t>
            </a:r>
          </a:p>
          <a:p>
            <a:endParaRPr lang="en-GB" baseline="0" dirty="0" smtClean="0">
              <a:solidFill>
                <a:schemeClr val="accent2"/>
              </a:solidFill>
            </a:endParaRPr>
          </a:p>
          <a:p>
            <a:r>
              <a:rPr lang="en-GB" b="1" baseline="0" dirty="0" smtClean="0">
                <a:solidFill>
                  <a:schemeClr val="accent2"/>
                </a:solidFill>
              </a:rPr>
              <a:t>Q: Would you like to live in a 20 minute neighbourhood? </a:t>
            </a:r>
          </a:p>
          <a:p>
            <a:r>
              <a:rPr lang="en-GB" b="1" baseline="0" dirty="0" smtClean="0">
                <a:solidFill>
                  <a:schemeClr val="accent2"/>
                </a:solidFill>
              </a:rPr>
              <a:t>How would you and other people benefit?</a:t>
            </a:r>
            <a:endParaRPr lang="en-GB" b="1" dirty="0" smtClean="0">
              <a:solidFill>
                <a:schemeClr val="accent2"/>
              </a:solidFill>
            </a:endParaRPr>
          </a:p>
        </p:txBody>
      </p:sp>
      <p:sp>
        <p:nvSpPr>
          <p:cNvPr id="4" name="Slide Number Placeholder 3"/>
          <p:cNvSpPr>
            <a:spLocks noGrp="1"/>
          </p:cNvSpPr>
          <p:nvPr>
            <p:ph type="sldNum" sz="quarter" idx="10"/>
          </p:nvPr>
        </p:nvSpPr>
        <p:spPr/>
        <p:txBody>
          <a:bodyPr/>
          <a:lstStyle/>
          <a:p>
            <a:fld id="{857602B0-FD2B-4A07-B86B-10A2332AB655}" type="slidenum">
              <a:rPr lang="en-GB" smtClean="0"/>
              <a:t>23</a:t>
            </a:fld>
            <a:endParaRPr lang="en-GB"/>
          </a:p>
        </p:txBody>
      </p:sp>
    </p:spTree>
    <p:extLst>
      <p:ext uri="{BB962C8B-B14F-4D97-AF65-F5344CB8AC3E}">
        <p14:creationId xmlns:p14="http://schemas.microsoft.com/office/powerpoint/2010/main" val="379737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24</a:t>
            </a:fld>
            <a:endParaRPr lang="en-GB"/>
          </a:p>
        </p:txBody>
      </p:sp>
    </p:spTree>
    <p:extLst>
      <p:ext uri="{BB962C8B-B14F-4D97-AF65-F5344CB8AC3E}">
        <p14:creationId xmlns:p14="http://schemas.microsoft.com/office/powerpoint/2010/main" val="1560174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Plan the route as a class using google maps, and making sure you stay within the boundary shown on your map. </a:t>
            </a:r>
          </a:p>
          <a:p>
            <a:r>
              <a:rPr lang="en-GB" baseline="0" dirty="0" smtClean="0"/>
              <a:t>(Unfortunately there’s no easy way to create a circle on google maps)</a:t>
            </a:r>
          </a:p>
          <a:p>
            <a:endParaRPr lang="en-GB" baseline="0" dirty="0" smtClean="0"/>
          </a:p>
          <a:p>
            <a:r>
              <a:rPr lang="en-GB" baseline="0" dirty="0" smtClean="0"/>
              <a:t>The map and instructions can then be printed to be used when outside. </a:t>
            </a:r>
          </a:p>
          <a:p>
            <a:endParaRPr lang="en-GB" baseline="0" dirty="0" smtClean="0"/>
          </a:p>
          <a:p>
            <a:r>
              <a:rPr lang="en-GB" baseline="0" dirty="0" smtClean="0"/>
              <a:t>When creating the route, consider the different elements of a 20 minute neighbourhood and try and plan the route around them, to showcase either what is or isn’t present in your neighbourhood. </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25</a:t>
            </a:fld>
            <a:endParaRPr lang="en-GB"/>
          </a:p>
        </p:txBody>
      </p:sp>
    </p:spTree>
    <p:extLst>
      <p:ext uri="{BB962C8B-B14F-4D97-AF65-F5344CB8AC3E}">
        <p14:creationId xmlns:p14="http://schemas.microsoft.com/office/powerpoint/2010/main" val="1576215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Divide the groups into teams. These teams will each focus on a different aspect of 20 minute neighbourhoods when they explore their local area next session.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26</a:t>
            </a:fld>
            <a:endParaRPr lang="en-GB"/>
          </a:p>
        </p:txBody>
      </p:sp>
    </p:spTree>
    <p:extLst>
      <p:ext uri="{BB962C8B-B14F-4D97-AF65-F5344CB8AC3E}">
        <p14:creationId xmlns:p14="http://schemas.microsoft.com/office/powerpoint/2010/main" val="4106214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27</a:t>
            </a:fld>
            <a:endParaRPr lang="en-GB"/>
          </a:p>
        </p:txBody>
      </p:sp>
    </p:spTree>
    <p:extLst>
      <p:ext uri="{BB962C8B-B14F-4D97-AF65-F5344CB8AC3E}">
        <p14:creationId xmlns:p14="http://schemas.microsoft.com/office/powerpoint/2010/main" val="330474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se workshops have been designed by Sustrans, a British walking a cycling charity. </a:t>
            </a:r>
          </a:p>
          <a:p>
            <a:endParaRPr lang="en-GB" baseline="0" dirty="0" smtClean="0"/>
          </a:p>
          <a:p>
            <a:r>
              <a:rPr lang="en-GB" baseline="0" dirty="0" smtClean="0"/>
              <a:t>Their </a:t>
            </a:r>
            <a:r>
              <a:rPr lang="en-GB" sz="818" b="1" i="0" kern="1200" dirty="0" smtClean="0">
                <a:solidFill>
                  <a:schemeClr val="tx1"/>
                </a:solidFill>
                <a:effectLst/>
                <a:latin typeface="+mn-lt"/>
                <a:ea typeface="+mn-ea"/>
                <a:cs typeface="+mn-cs"/>
              </a:rPr>
              <a:t>vision </a:t>
            </a:r>
            <a:r>
              <a:rPr lang="en-GB" sz="818" b="0" i="0" kern="1200" dirty="0" smtClean="0">
                <a:solidFill>
                  <a:schemeClr val="tx1"/>
                </a:solidFill>
                <a:effectLst/>
                <a:latin typeface="+mn-lt"/>
                <a:ea typeface="+mn-ea"/>
                <a:cs typeface="+mn-cs"/>
              </a:rPr>
              <a:t>is a society where the way we travel creates healthier places and happier lives for everyone.</a:t>
            </a:r>
          </a:p>
          <a:p>
            <a:r>
              <a:rPr lang="en-GB" sz="818" b="0" i="0" kern="1200" dirty="0" smtClean="0">
                <a:solidFill>
                  <a:schemeClr val="tx1"/>
                </a:solidFill>
                <a:effectLst/>
                <a:latin typeface="+mn-lt"/>
                <a:ea typeface="+mn-ea"/>
                <a:cs typeface="+mn-cs"/>
              </a:rPr>
              <a:t>Their </a:t>
            </a:r>
            <a:r>
              <a:rPr lang="en-GB" sz="818" b="1" i="0" kern="1200" dirty="0" smtClean="0">
                <a:solidFill>
                  <a:schemeClr val="tx1"/>
                </a:solidFill>
                <a:effectLst/>
                <a:latin typeface="+mn-lt"/>
                <a:ea typeface="+mn-ea"/>
                <a:cs typeface="+mn-cs"/>
              </a:rPr>
              <a:t>mission</a:t>
            </a:r>
            <a:r>
              <a:rPr lang="en-GB" sz="818" b="0" i="0" kern="1200" dirty="0" smtClean="0">
                <a:solidFill>
                  <a:schemeClr val="tx1"/>
                </a:solidFill>
                <a:effectLst/>
                <a:latin typeface="+mn-lt"/>
                <a:ea typeface="+mn-ea"/>
                <a:cs typeface="+mn-cs"/>
              </a:rPr>
              <a:t> is to make it easier for people to walk and cycle. </a:t>
            </a:r>
          </a:p>
          <a:p>
            <a:endParaRPr lang="en-GB" sz="818" b="0" i="0" kern="1200" dirty="0" smtClean="0">
              <a:solidFill>
                <a:schemeClr val="tx1"/>
              </a:solidFill>
              <a:effectLst/>
              <a:latin typeface="+mn-lt"/>
              <a:ea typeface="+mn-ea"/>
              <a:cs typeface="+mn-cs"/>
            </a:endParaRPr>
          </a:p>
          <a:p>
            <a:r>
              <a:rPr lang="en-GB" sz="818" b="0" i="0" kern="1200" dirty="0" smtClean="0">
                <a:solidFill>
                  <a:schemeClr val="tx1"/>
                </a:solidFill>
                <a:effectLst/>
                <a:latin typeface="+mn-lt"/>
                <a:ea typeface="+mn-ea"/>
                <a:cs typeface="+mn-cs"/>
              </a:rPr>
              <a:t>They are concerned about climate change, as</a:t>
            </a:r>
            <a:r>
              <a:rPr lang="en-GB" sz="818" b="0" i="0" kern="1200" baseline="0" dirty="0" smtClean="0">
                <a:solidFill>
                  <a:schemeClr val="tx1"/>
                </a:solidFill>
                <a:effectLst/>
                <a:latin typeface="+mn-lt"/>
                <a:ea typeface="+mn-ea"/>
                <a:cs typeface="+mn-cs"/>
              </a:rPr>
              <a:t> transport emits lot of greenhouse gases. </a:t>
            </a:r>
            <a:endParaRPr lang="en-GB" sz="818"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164375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194322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kern="1200" dirty="0" smtClean="0">
                <a:solidFill>
                  <a:schemeClr val="tx1"/>
                </a:solidFill>
                <a:effectLst/>
                <a:latin typeface="+mn-lt"/>
                <a:ea typeface="+mn-ea"/>
                <a:cs typeface="+mn-cs"/>
              </a:rPr>
              <a:t>Q:</a:t>
            </a:r>
            <a:r>
              <a:rPr lang="en-GB" sz="800" b="1" kern="1200" baseline="0" dirty="0" smtClean="0">
                <a:solidFill>
                  <a:schemeClr val="tx1"/>
                </a:solidFill>
                <a:effectLst/>
                <a:latin typeface="+mn-lt"/>
                <a:ea typeface="+mn-ea"/>
                <a:cs typeface="+mn-cs"/>
              </a:rPr>
              <a:t> What is climate change? Can anyone give me a definition?</a:t>
            </a:r>
            <a:endParaRPr lang="en-GB" sz="800" b="1" kern="1200" dirty="0" smtClean="0">
              <a:solidFill>
                <a:schemeClr val="tx1"/>
              </a:solidFill>
              <a:effectLst/>
              <a:latin typeface="+mn-lt"/>
              <a:ea typeface="+mn-ea"/>
              <a:cs typeface="+mn-cs"/>
            </a:endParaRPr>
          </a:p>
          <a:p>
            <a:endParaRPr lang="en-GB"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Climate change is change that happens to our global climate over a long period of time. </a:t>
            </a:r>
          </a:p>
          <a:p>
            <a:endParaRPr lang="en-GB"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Weather is something that happens</a:t>
            </a:r>
            <a:r>
              <a:rPr lang="en-GB" sz="800" kern="1200" baseline="0" dirty="0" smtClean="0">
                <a:solidFill>
                  <a:schemeClr val="tx1"/>
                </a:solidFill>
                <a:effectLst/>
                <a:latin typeface="+mn-lt"/>
                <a:ea typeface="+mn-ea"/>
                <a:cs typeface="+mn-cs"/>
              </a:rPr>
              <a:t> day to day – today it might be warm and sunny, but tomorrow could be cold and rainy. </a:t>
            </a:r>
          </a:p>
          <a:p>
            <a:r>
              <a:rPr lang="en-GB" sz="800" kern="1200" baseline="0" dirty="0" smtClean="0">
                <a:solidFill>
                  <a:schemeClr val="tx1"/>
                </a:solidFill>
                <a:effectLst/>
                <a:latin typeface="+mn-lt"/>
                <a:ea typeface="+mn-ea"/>
                <a:cs typeface="+mn-cs"/>
              </a:rPr>
              <a:t>Climate is the average kind of weather places get. In Scotland, out Climate could be described as ‘temperate’ – it doesn’t tend to get too cold or too hot, and we don’t usually get droughts or big floods. </a:t>
            </a:r>
            <a:endParaRPr lang="en-GB" sz="800" kern="1200" dirty="0" smtClean="0">
              <a:solidFill>
                <a:schemeClr val="tx1"/>
              </a:solidFill>
              <a:effectLst/>
              <a:latin typeface="+mn-lt"/>
              <a:ea typeface="+mn-ea"/>
              <a:cs typeface="+mn-cs"/>
            </a:endParaRPr>
          </a:p>
          <a:p>
            <a:endParaRPr lang="en-GB"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Global temperatures have been rising for over a century and accelerating over the past 30 years, with temperatures now the highest on record.</a:t>
            </a:r>
          </a:p>
          <a:p>
            <a:r>
              <a:rPr lang="en-GB" sz="800" kern="1200" dirty="0" smtClean="0">
                <a:solidFill>
                  <a:schemeClr val="tx1"/>
                </a:solidFill>
                <a:effectLst/>
                <a:latin typeface="+mn-lt"/>
                <a:ea typeface="+mn-ea"/>
                <a:cs typeface="+mn-cs"/>
              </a:rPr>
              <a:t>This is affecting weather patterns which impacts people, animals, and plants. People and wildlife often can’t keep up with the changes that are happening to their homes.</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17855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r>
              <a:rPr lang="en-GB" sz="818" b="1" kern="1200" dirty="0" smtClean="0">
                <a:solidFill>
                  <a:schemeClr val="tx1"/>
                </a:solidFill>
                <a:effectLst/>
                <a:latin typeface="+mn-lt"/>
                <a:ea typeface="+mn-ea"/>
                <a:cs typeface="+mn-cs"/>
              </a:rPr>
              <a:t>What causes Climate</a:t>
            </a:r>
            <a:r>
              <a:rPr lang="en-GB" sz="818" b="1" kern="1200" baseline="0" dirty="0" smtClean="0">
                <a:solidFill>
                  <a:schemeClr val="tx1"/>
                </a:solidFill>
                <a:effectLst/>
                <a:latin typeface="+mn-lt"/>
                <a:ea typeface="+mn-ea"/>
                <a:cs typeface="+mn-cs"/>
              </a:rPr>
              <a:t> Change?</a:t>
            </a:r>
            <a:endParaRPr lang="en-GB" sz="818" b="1"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Modern</a:t>
            </a:r>
            <a:r>
              <a:rPr lang="en-GB" sz="818" kern="1200" baseline="0" dirty="0" smtClean="0">
                <a:solidFill>
                  <a:schemeClr val="tx1"/>
                </a:solidFill>
                <a:effectLst/>
                <a:latin typeface="+mn-lt"/>
                <a:ea typeface="+mn-ea"/>
                <a:cs typeface="+mn-cs"/>
              </a:rPr>
              <a:t> climate change is caused by human activity, which is releasing greenhouse gases into the atmosphere. </a:t>
            </a: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baseline="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These gases are carbon dioxide, surface level ozone, water vapour, methane, nitrous gases, and CFCs</a:t>
            </a:r>
            <a:r>
              <a:rPr lang="en-GB" sz="818" kern="1200" baseline="0" dirty="0" smtClean="0">
                <a:solidFill>
                  <a:schemeClr val="tx1"/>
                </a:solidFill>
                <a:effectLst/>
                <a:latin typeface="+mn-lt"/>
                <a:ea typeface="+mn-ea"/>
                <a:cs typeface="+mn-cs"/>
              </a:rPr>
              <a:t> (</a:t>
            </a:r>
            <a:r>
              <a:rPr lang="en-GB" sz="818" b="0" i="0" kern="1200" dirty="0" smtClean="0">
                <a:solidFill>
                  <a:schemeClr val="tx1"/>
                </a:solidFill>
                <a:effectLst/>
                <a:latin typeface="+mn-lt"/>
                <a:ea typeface="+mn-ea"/>
                <a:cs typeface="+mn-cs"/>
              </a:rPr>
              <a:t>Chlorofluorocarbons</a:t>
            </a:r>
            <a:r>
              <a:rPr lang="en-GB" sz="818" kern="1200" baseline="0" dirty="0" smtClean="0">
                <a:solidFill>
                  <a:schemeClr val="tx1"/>
                </a:solidFill>
                <a:effectLst/>
                <a:latin typeface="+mn-lt"/>
                <a:ea typeface="+mn-ea"/>
                <a:cs typeface="+mn-cs"/>
              </a:rPr>
              <a:t>).</a:t>
            </a: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The biggest contributor to the warming effect is carbon dioxide, which is released by burning fossil fuels for energy, farming, and destroying forests. </a:t>
            </a: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These emissions are causing the greenhouse effect – trapping heat and making the Earth warmer to an extent that can’t be explained by natural factors alone. </a:t>
            </a: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In the past (millions</a:t>
            </a:r>
            <a:r>
              <a:rPr lang="en-GB" sz="818" kern="1200" baseline="0" dirty="0" smtClean="0">
                <a:solidFill>
                  <a:schemeClr val="tx1"/>
                </a:solidFill>
                <a:effectLst/>
                <a:latin typeface="+mn-lt"/>
                <a:ea typeface="+mn-ea"/>
                <a:cs typeface="+mn-cs"/>
              </a:rPr>
              <a:t> of years) the climate has changed due to natural forces, such as volcanic eruption or fluctuation in the suns activity. However, the difference now is that the amount of greenhouse gases in the atmosphere is much higher than ever recorded, and is still rapidly rising due to human emissions. </a:t>
            </a:r>
            <a:endParaRPr lang="en-GB" sz="818"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216913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a:t>
            </a:r>
            <a:r>
              <a:rPr lang="en-GB" baseline="0" dirty="0" smtClean="0"/>
              <a:t> around the school strikes. </a:t>
            </a:r>
            <a:endParaRPr lang="en-GB" baseline="0" dirty="0" smtClean="0"/>
          </a:p>
          <a:p>
            <a:endParaRPr lang="en-GB" baseline="0" dirty="0" smtClean="0"/>
          </a:p>
          <a:p>
            <a:r>
              <a:rPr lang="en-GB" baseline="0" dirty="0" smtClean="0"/>
              <a:t>Why were young people striking? Did any of you strike? Why/why not? What are they trying to achieve?</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3209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COP26?</a:t>
            </a:r>
          </a:p>
          <a:p>
            <a:endParaRPr lang="en-GB" dirty="0" smtClean="0"/>
          </a:p>
          <a:p>
            <a:r>
              <a:rPr lang="en-GB" dirty="0" smtClean="0"/>
              <a:t>Ask the class what they already know. </a:t>
            </a:r>
          </a:p>
          <a:p>
            <a:r>
              <a:rPr lang="en-GB" b="1" dirty="0" smtClean="0"/>
              <a:t>Q:</a:t>
            </a:r>
            <a:r>
              <a:rPr lang="en-GB" b="1" baseline="0" dirty="0" smtClean="0"/>
              <a:t> Does anyone know anything about COP26 already?</a:t>
            </a:r>
            <a:endParaRPr lang="en-GB" b="1" dirty="0" smtClean="0"/>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8</a:t>
            </a:fld>
            <a:endParaRPr lang="en-GB"/>
          </a:p>
        </p:txBody>
      </p:sp>
    </p:spTree>
    <p:extLst>
      <p:ext uri="{BB962C8B-B14F-4D97-AF65-F5344CB8AC3E}">
        <p14:creationId xmlns:p14="http://schemas.microsoft.com/office/powerpoint/2010/main" val="66597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dirty="0" smtClean="0">
                <a:solidFill>
                  <a:schemeClr val="tx1"/>
                </a:solidFill>
                <a:effectLst/>
                <a:latin typeface="+mn-lt"/>
                <a:ea typeface="+mn-ea"/>
                <a:cs typeface="+mn-cs"/>
              </a:rPr>
              <a:t>COP26 is a United Nations Climate Change Conference. It’s a global summit where leaders from countries around the world come together to discuss how they are going to tackle climate change. </a:t>
            </a:r>
          </a:p>
          <a:p>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COP stands for Conference of the Parties, and will be attended by counties that signed the United Nations Framework Convention on Climate Change (UNFCCC) – a treaty agreed in 1994. The 2021 meeting will be the 26</a:t>
            </a:r>
            <a:r>
              <a:rPr lang="en-GB" sz="818" kern="1200" baseline="30000" dirty="0" smtClean="0">
                <a:solidFill>
                  <a:schemeClr val="tx1"/>
                </a:solidFill>
                <a:effectLst/>
                <a:latin typeface="+mn-lt"/>
                <a:ea typeface="+mn-ea"/>
                <a:cs typeface="+mn-cs"/>
              </a:rPr>
              <a:t>th</a:t>
            </a:r>
            <a:r>
              <a:rPr lang="en-GB" sz="818" kern="1200" dirty="0" smtClean="0">
                <a:solidFill>
                  <a:schemeClr val="tx1"/>
                </a:solidFill>
                <a:effectLst/>
                <a:latin typeface="+mn-lt"/>
                <a:ea typeface="+mn-ea"/>
                <a:cs typeface="+mn-cs"/>
              </a:rPr>
              <a:t> meeting, which is why it’s called COP26. It will be held between 1-12 November 2021. </a:t>
            </a:r>
          </a:p>
          <a:p>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Objective: to stabilise greenhouse gas concentrations in the atmosphere at a level that would stop dangerous human-caused changes to the climate. </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9</a:t>
            </a:fld>
            <a:endParaRPr lang="en-GB"/>
          </a:p>
        </p:txBody>
      </p:sp>
    </p:spTree>
    <p:extLst>
      <p:ext uri="{BB962C8B-B14F-4D97-AF65-F5344CB8AC3E}">
        <p14:creationId xmlns:p14="http://schemas.microsoft.com/office/powerpoint/2010/main" val="3360049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 xmlns:a16="http://schemas.microsoft.com/office/drawing/2014/main"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7" name="Text Placeholder 6">
            <a:extLst>
              <a:ext uri="{FF2B5EF4-FFF2-40B4-BE49-F238E27FC236}">
                <a16:creationId xmlns="" xmlns:a16="http://schemas.microsoft.com/office/drawing/2014/main"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 xmlns:a16="http://schemas.microsoft.com/office/drawing/2014/main"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0"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2" name="Picture 11">
            <a:extLst>
              <a:ext uri="{FF2B5EF4-FFF2-40B4-BE49-F238E27FC236}">
                <a16:creationId xmlns=""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Table Placeholder 3">
            <a:extLst>
              <a:ext uri="{FF2B5EF4-FFF2-40B4-BE49-F238E27FC236}">
                <a16:creationId xmlns="" xmlns:a16="http://schemas.microsoft.com/office/drawing/2014/main"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smtClean="0"/>
              <a:t>Click icon to add table</a:t>
            </a:r>
            <a:endParaRPr lang="en-GB" noProof="0" dirty="0"/>
          </a:p>
        </p:txBody>
      </p:sp>
      <p:sp>
        <p:nvSpPr>
          <p:cNvPr id="11" name="Text Placeholder 4">
            <a:extLst>
              <a:ext uri="{FF2B5EF4-FFF2-40B4-BE49-F238E27FC236}">
                <a16:creationId xmlns="" xmlns:a16="http://schemas.microsoft.com/office/drawing/2014/main"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4">
            <a:extLst>
              <a:ext uri="{FF2B5EF4-FFF2-40B4-BE49-F238E27FC236}">
                <a16:creationId xmlns="" xmlns:a16="http://schemas.microsoft.com/office/drawing/2014/main"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12" name="Picture 11">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3">
            <a:extLst>
              <a:ext uri="{FF2B5EF4-FFF2-40B4-BE49-F238E27FC236}">
                <a16:creationId xmlns="" xmlns:a16="http://schemas.microsoft.com/office/drawing/2014/main"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5"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6" name="Picture 15">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 xmlns:a16="http://schemas.microsoft.com/office/drawing/2014/main"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8" name="Text Placeholder 7">
            <a:extLst>
              <a:ext uri="{FF2B5EF4-FFF2-40B4-BE49-F238E27FC236}">
                <a16:creationId xmlns="" xmlns:a16="http://schemas.microsoft.com/office/drawing/2014/main"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 xmlns:a16="http://schemas.microsoft.com/office/drawing/2014/main"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pic>
        <p:nvPicPr>
          <p:cNvPr id="11" name="Picture 10">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 xmlns:a16="http://schemas.microsoft.com/office/drawing/2014/main"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 xmlns:a16="http://schemas.microsoft.com/office/drawing/2014/main"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sp>
        <p:nvSpPr>
          <p:cNvPr id="11" name="Picture Placeholder 3">
            <a:extLst>
              <a:ext uri="{FF2B5EF4-FFF2-40B4-BE49-F238E27FC236}">
                <a16:creationId xmlns="" xmlns:a16="http://schemas.microsoft.com/office/drawing/2014/main"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470710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 xmlns:a16="http://schemas.microsoft.com/office/drawing/2014/main"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smtClean="0"/>
              <a:t>Click icon to add picture</a:t>
            </a:r>
            <a:endParaRPr lang="en-GB" noProof="0" dirty="0"/>
          </a:p>
        </p:txBody>
      </p:sp>
      <p:sp>
        <p:nvSpPr>
          <p:cNvPr id="19" name="Text Placeholder 6">
            <a:extLst>
              <a:ext uri="{FF2B5EF4-FFF2-40B4-BE49-F238E27FC236}">
                <a16:creationId xmlns="" xmlns:a16="http://schemas.microsoft.com/office/drawing/2014/main"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 xmlns:a16="http://schemas.microsoft.com/office/drawing/2014/main"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Text Placeholder 6">
            <a:extLst>
              <a:ext uri="{FF2B5EF4-FFF2-40B4-BE49-F238E27FC236}">
                <a16:creationId xmlns="" xmlns:a16="http://schemas.microsoft.com/office/drawing/2014/main"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4" name="Picture 13">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 xmlns:a16="http://schemas.microsoft.com/office/drawing/2014/main"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 xmlns:a16="http://schemas.microsoft.com/office/drawing/2014/main"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Body text</a:t>
            </a:r>
            <a:endParaRPr lang="en-GB" noProof="0" dirty="0"/>
          </a:p>
        </p:txBody>
      </p:sp>
      <p:sp>
        <p:nvSpPr>
          <p:cNvPr id="21" name="Text Placeholder 6">
            <a:extLst>
              <a:ext uri="{FF2B5EF4-FFF2-40B4-BE49-F238E27FC236}">
                <a16:creationId xmlns="" xmlns:a16="http://schemas.microsoft.com/office/drawing/2014/main"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 xmlns:a16="http://schemas.microsoft.com/office/drawing/2014/main"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Key facts</a:t>
            </a:r>
            <a:endParaRPr lang="en-GB" noProof="0" dirty="0"/>
          </a:p>
        </p:txBody>
      </p:sp>
      <p:pic>
        <p:nvPicPr>
          <p:cNvPr id="16" name="Picture 15">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rgbClr val="414042"/>
                </a:solidFill>
                <a:latin typeface="Arial Regular" charset="77"/>
                <a:ea typeface="Arial Regular" charset="77"/>
                <a:cs typeface="Arial Regular" charset="77"/>
              </a:rPr>
              <a:t>VAT Registration No. 416740656.</a:t>
            </a:r>
            <a:endParaRPr lang="en-GB" sz="800" noProof="0" dirty="0">
              <a:solidFill>
                <a:srgbClr val="414042"/>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accent4"/>
                </a:solidFill>
                <a:latin typeface="Arial" charset="77"/>
                <a:ea typeface="Arial" charset="77"/>
                <a:cs typeface="Arial" charset="77"/>
              </a:rPr>
              <a:t>www.sustrans.org.uk</a:t>
            </a:r>
          </a:p>
          <a:p>
            <a:pPr>
              <a:lnSpc>
                <a:spcPts val="2061"/>
              </a:lnSpc>
              <a:defRPr lang="en-US"/>
            </a:pPr>
            <a:endParaRPr lang="en-GB" sz="1648" b="1" noProof="0" dirty="0">
              <a:solidFill>
                <a:schemeClr val="accent4"/>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accent4"/>
                </a:solidFill>
                <a:latin typeface="Arial Regular" charset="77"/>
                <a:ea typeface="Arial Regular" charset="77"/>
                <a:cs typeface="Arial Regular" charset="77"/>
              </a:rPr>
              <a:t>VAT Registration No. 416740656.</a:t>
            </a:r>
            <a:endParaRPr lang="en-GB" sz="800" noProof="0" dirty="0">
              <a:solidFill>
                <a:schemeClr val="accent4"/>
              </a:solidFill>
              <a:latin typeface="Arial Regular" charset="77"/>
              <a:ea typeface="Arial Regular" charset="77"/>
              <a:cs typeface="Arial Regular" charset="77"/>
            </a:endParaRP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4">
            <a:extLst>
              <a:ext uri="{FF2B5EF4-FFF2-40B4-BE49-F238E27FC236}">
                <a16:creationId xmlns="" xmlns:a16="http://schemas.microsoft.com/office/drawing/2014/main"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timing>
    <p:tnLst>
      <p:par>
        <p:cTn id="1" dur="indefinite" restart="never" nodeType="tmRoot"/>
      </p:par>
    </p:tnLst>
  </p:timing>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1oYvbrDVjcY"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02h7IdDrE_A"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maps/d/u/0/edit?mid=1mwpJ2J0CKm56A9zXwcXudPTBU0RHciAI&amp;usp=sharing"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trimmer.com/view/?v=Gef2nzTAN-k&amp;start=16&amp;end=68"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1699" y="1336705"/>
            <a:ext cx="3827910" cy="1595085"/>
          </a:xfrm>
        </p:spPr>
        <p:txBody>
          <a:bodyPr/>
          <a:lstStyle/>
          <a:p>
            <a:r>
              <a:rPr lang="en-GB" sz="3200" dirty="0" smtClean="0"/>
              <a:t>Places </a:t>
            </a:r>
            <a:r>
              <a:rPr lang="en-GB" sz="3200" dirty="0"/>
              <a:t>that are good for the </a:t>
            </a:r>
            <a:r>
              <a:rPr lang="en-GB" sz="3600" dirty="0">
                <a:solidFill>
                  <a:schemeClr val="tx2"/>
                </a:solidFill>
              </a:rPr>
              <a:t>planet</a:t>
            </a:r>
            <a:r>
              <a:rPr lang="en-GB" sz="3200" dirty="0"/>
              <a:t> and for</a:t>
            </a:r>
            <a:r>
              <a:rPr lang="en-GB" sz="3200" dirty="0">
                <a:solidFill>
                  <a:schemeClr val="accent2"/>
                </a:solidFill>
              </a:rPr>
              <a:t> </a:t>
            </a:r>
            <a:r>
              <a:rPr lang="en-GB" sz="3600" dirty="0">
                <a:solidFill>
                  <a:schemeClr val="tx2"/>
                </a:solidFill>
              </a:rPr>
              <a:t>people</a:t>
            </a:r>
          </a:p>
        </p:txBody>
      </p:sp>
      <p:sp>
        <p:nvSpPr>
          <p:cNvPr id="4" name="Text Placeholder 3"/>
          <p:cNvSpPr>
            <a:spLocks noGrp="1"/>
          </p:cNvSpPr>
          <p:nvPr>
            <p:ph type="body" sz="quarter" idx="12"/>
          </p:nvPr>
        </p:nvSpPr>
        <p:spPr>
          <a:xfrm>
            <a:off x="757870" y="3219822"/>
            <a:ext cx="4038749" cy="792088"/>
          </a:xfrm>
        </p:spPr>
        <p:txBody>
          <a:bodyPr/>
          <a:lstStyle/>
          <a:p>
            <a:r>
              <a:rPr lang="en-GB" sz="1800" dirty="0" smtClean="0">
                <a:solidFill>
                  <a:srgbClr val="CB3B95"/>
                </a:solidFill>
              </a:rPr>
              <a:t>Creating 20 minute neighbourhoods</a:t>
            </a:r>
            <a:endParaRPr lang="en-GB" sz="1800" dirty="0">
              <a:solidFill>
                <a:srgbClr val="CB3B95"/>
              </a:solidFill>
            </a:endParaRPr>
          </a:p>
        </p:txBody>
      </p:sp>
      <p:sp>
        <p:nvSpPr>
          <p:cNvPr id="5" name="Picture Placeholder 4"/>
          <p:cNvSpPr>
            <a:spLocks noGrp="1"/>
          </p:cNvSpPr>
          <p:nvPr>
            <p:ph type="pic" sz="quarter" idx="10"/>
          </p:nvPr>
        </p:nvSpPr>
        <p:spPr/>
      </p:sp>
      <p:pic>
        <p:nvPicPr>
          <p:cNvPr id="9" name="Picture 8"/>
          <p:cNvPicPr>
            <a:picLocks noChangeAspect="1"/>
          </p:cNvPicPr>
          <p:nvPr/>
        </p:nvPicPr>
        <p:blipFill rotWithShape="1">
          <a:blip r:embed="rId3"/>
          <a:srcRect l="33193" t="9043" r="17067" b="6704"/>
          <a:stretch/>
        </p:blipFill>
        <p:spPr>
          <a:xfrm>
            <a:off x="4838576" y="-38250"/>
            <a:ext cx="4392000" cy="5202288"/>
          </a:xfrm>
          <a:prstGeom prst="rect">
            <a:avLst/>
          </a:prstGeom>
        </p:spPr>
      </p:pic>
      <p:sp>
        <p:nvSpPr>
          <p:cNvPr id="6" name="Text Placeholder 3"/>
          <p:cNvSpPr txBox="1">
            <a:spLocks/>
          </p:cNvSpPr>
          <p:nvPr/>
        </p:nvSpPr>
        <p:spPr>
          <a:xfrm>
            <a:off x="3039157" y="182939"/>
            <a:ext cx="1592424" cy="396044"/>
          </a:xfrm>
          <a:prstGeom prst="rect">
            <a:avLst/>
          </a:prstGeom>
        </p:spPr>
        <p:txBody>
          <a:bodyPr lIns="0" tIns="0" rIns="0" bIns="0"/>
          <a:lstStyle>
            <a:lvl1pPr marL="0" indent="0" algn="l" defTabSz="311079" rtl="0" eaLnBrk="1" latinLnBrk="0" hangingPunct="1">
              <a:lnSpc>
                <a:spcPct val="100000"/>
              </a:lnSpc>
              <a:spcBef>
                <a:spcPts val="0"/>
              </a:spcBef>
              <a:buFont typeface="Arial" pitchFamily="34" charset="0"/>
              <a:buNone/>
              <a:defRPr sz="1400" b="1" kern="1200">
                <a:solidFill>
                  <a:schemeClr val="tx1"/>
                </a:solidFill>
                <a:latin typeface="+mj-lt"/>
                <a:ea typeface="+mn-ea"/>
                <a:cs typeface="+mn-cs"/>
              </a:defRPr>
            </a:lvl1pPr>
            <a:lvl2pPr marL="155540"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2pPr>
            <a:lvl3pPr marL="311079"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3pPr>
            <a:lvl4pPr marL="466618"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4pPr>
            <a:lvl5pPr marL="622157"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dirty="0" smtClean="0"/>
              <a:t>Session 1: </a:t>
            </a:r>
            <a:r>
              <a:rPr lang="en-GB" dirty="0" smtClean="0">
                <a:solidFill>
                  <a:schemeClr val="accent2"/>
                </a:solidFill>
              </a:rPr>
              <a:t>Engage</a:t>
            </a:r>
            <a:endParaRPr lang="en-GB" dirty="0">
              <a:solidFill>
                <a:schemeClr val="accent2"/>
              </a:solidFill>
            </a:endParaRPr>
          </a:p>
        </p:txBody>
      </p:sp>
    </p:spTree>
    <p:extLst>
      <p:ext uri="{BB962C8B-B14F-4D97-AF65-F5344CB8AC3E}">
        <p14:creationId xmlns:p14="http://schemas.microsoft.com/office/powerpoint/2010/main" val="80389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will happen at COP26?</a:t>
            </a:r>
            <a:endParaRPr lang="en-GB" dirty="0"/>
          </a:p>
        </p:txBody>
      </p:sp>
      <p:sp>
        <p:nvSpPr>
          <p:cNvPr id="3" name="Text Placeholder 2"/>
          <p:cNvSpPr>
            <a:spLocks noGrp="1"/>
          </p:cNvSpPr>
          <p:nvPr>
            <p:ph type="body" sz="quarter" idx="11"/>
          </p:nvPr>
        </p:nvSpPr>
        <p:spPr>
          <a:xfrm>
            <a:off x="792001" y="1295999"/>
            <a:ext cx="4063498" cy="2931513"/>
          </a:xfrm>
        </p:spPr>
        <p:txBody>
          <a:bodyPr/>
          <a:lstStyle/>
          <a:p>
            <a:r>
              <a:rPr lang="en-GB" dirty="0" smtClean="0"/>
              <a:t>The focus of COP26 will be discussing the </a:t>
            </a:r>
            <a:r>
              <a:rPr lang="en-GB" b="1" dirty="0" smtClean="0"/>
              <a:t>Paris Agreement</a:t>
            </a:r>
            <a:r>
              <a:rPr lang="en-GB" dirty="0" smtClean="0"/>
              <a:t>, which was signed by 195 countries in 2015. </a:t>
            </a:r>
          </a:p>
          <a:p>
            <a:r>
              <a:rPr lang="en-GB" sz="1600" dirty="0" smtClean="0"/>
              <a:t>This agreement says that countries must:</a:t>
            </a:r>
          </a:p>
          <a:p>
            <a:pPr marL="285750" indent="-285750">
              <a:spcAft>
                <a:spcPts val="800"/>
              </a:spcAft>
              <a:buFont typeface="Arial" panose="020B0604020202020204" pitchFamily="34" charset="0"/>
              <a:buChar char="•"/>
            </a:pPr>
            <a:r>
              <a:rPr lang="en-GB" sz="1600" dirty="0" smtClean="0"/>
              <a:t>Reduce their </a:t>
            </a:r>
            <a:r>
              <a:rPr lang="en-GB" sz="1600" b="1" dirty="0" smtClean="0"/>
              <a:t>greenhouse gas </a:t>
            </a:r>
            <a:r>
              <a:rPr lang="en-GB" sz="1600" dirty="0" smtClean="0"/>
              <a:t>production</a:t>
            </a:r>
          </a:p>
          <a:p>
            <a:pPr marL="285750" indent="-285750">
              <a:spcAft>
                <a:spcPts val="800"/>
              </a:spcAft>
              <a:buFont typeface="Arial" panose="020B0604020202020204" pitchFamily="34" charset="0"/>
              <a:buChar char="•"/>
            </a:pPr>
            <a:r>
              <a:rPr lang="en-GB" sz="1600" dirty="0" smtClean="0"/>
              <a:t>Keep global temperature rise </a:t>
            </a:r>
            <a:r>
              <a:rPr lang="en-GB" sz="1600" b="1" dirty="0" smtClean="0"/>
              <a:t>below 2</a:t>
            </a:r>
            <a:r>
              <a:rPr lang="en-GB" sz="1600" b="1" dirty="0" smtClean="0">
                <a:sym typeface="Symbol" panose="05050102010706020507" pitchFamily="18" charset="2"/>
              </a:rPr>
              <a:t></a:t>
            </a:r>
            <a:r>
              <a:rPr lang="en-GB" sz="1600" b="1" dirty="0" smtClean="0"/>
              <a:t>C</a:t>
            </a:r>
          </a:p>
          <a:p>
            <a:pPr marL="285750" indent="-285750">
              <a:spcAft>
                <a:spcPts val="800"/>
              </a:spcAft>
              <a:buFont typeface="Arial" panose="020B0604020202020204" pitchFamily="34" charset="0"/>
              <a:buChar char="•"/>
            </a:pPr>
            <a:r>
              <a:rPr lang="en-GB" sz="1600" dirty="0" smtClean="0"/>
              <a:t>Review progress every </a:t>
            </a:r>
            <a:r>
              <a:rPr lang="en-GB" sz="1600" b="1" dirty="0" smtClean="0"/>
              <a:t>5 years</a:t>
            </a:r>
          </a:p>
          <a:p>
            <a:pPr marL="285750" indent="-285750">
              <a:spcAft>
                <a:spcPts val="800"/>
              </a:spcAft>
              <a:buFont typeface="Arial" panose="020B0604020202020204" pitchFamily="34" charset="0"/>
              <a:buChar char="•"/>
            </a:pPr>
            <a:r>
              <a:rPr lang="en-GB" sz="1600" dirty="0" smtClean="0"/>
              <a:t>Spend </a:t>
            </a:r>
            <a:r>
              <a:rPr lang="en-GB" sz="1600" b="1" dirty="0" smtClean="0"/>
              <a:t>$100 billion </a:t>
            </a:r>
            <a:r>
              <a:rPr lang="en-GB" sz="1600" dirty="0" smtClean="0"/>
              <a:t>to help poorer counties</a:t>
            </a:r>
            <a:endParaRPr lang="en-GB" sz="1600" dirty="0"/>
          </a:p>
        </p:txBody>
      </p:sp>
      <p:sp>
        <p:nvSpPr>
          <p:cNvPr id="4" name="Text Placeholder 3"/>
          <p:cNvSpPr>
            <a:spLocks noGrp="1"/>
          </p:cNvSpPr>
          <p:nvPr>
            <p:ph type="body" sz="quarter" idx="12"/>
          </p:nvPr>
        </p:nvSpPr>
        <p:spPr/>
        <p:txBody>
          <a:bodyPr/>
          <a:lstStyle/>
          <a:p>
            <a:endParaRPr lang="en-GB"/>
          </a:p>
        </p:txBody>
      </p:sp>
      <p:sp>
        <p:nvSpPr>
          <p:cNvPr id="6" name="Text Placeholder 5"/>
          <p:cNvSpPr>
            <a:spLocks noGrp="1"/>
          </p:cNvSpPr>
          <p:nvPr>
            <p:ph type="body" sz="quarter" idx="18"/>
          </p:nvPr>
        </p:nvSpPr>
        <p:spPr>
          <a:xfrm>
            <a:off x="5079876" y="4166343"/>
            <a:ext cx="3668124" cy="277615"/>
          </a:xfrm>
        </p:spPr>
        <p:txBody>
          <a:bodyPr/>
          <a:lstStyle/>
          <a:p>
            <a:r>
              <a:rPr lang="en-GB" dirty="0" smtClean="0"/>
              <a:t>World leaders at COP21 in Paris</a:t>
            </a:r>
            <a:endParaRPr lang="en-GB" dirty="0"/>
          </a:p>
        </p:txBody>
      </p:sp>
      <p:pic>
        <p:nvPicPr>
          <p:cNvPr id="10242" name="Picture 2" descr="United Nations Climate Change conference - Wikiped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93" r="20285" b="4853"/>
          <a:stretch/>
        </p:blipFill>
        <p:spPr bwMode="auto">
          <a:xfrm>
            <a:off x="4984642" y="1295999"/>
            <a:ext cx="3763358" cy="268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49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7" name="Text Placeholder 3"/>
          <p:cNvSpPr>
            <a:spLocks noGrp="1"/>
          </p:cNvSpPr>
          <p:nvPr>
            <p:ph type="body" sz="quarter" idx="10"/>
          </p:nvPr>
        </p:nvSpPr>
        <p:spPr>
          <a:xfrm>
            <a:off x="792000" y="557795"/>
            <a:ext cx="6516304" cy="396000"/>
          </a:xfrm>
        </p:spPr>
        <p:txBody>
          <a:bodyPr/>
          <a:lstStyle/>
          <a:p>
            <a:r>
              <a:rPr lang="en-GB" sz="2800" dirty="0" smtClean="0">
                <a:solidFill>
                  <a:schemeClr val="accent3"/>
                </a:solidFill>
              </a:rPr>
              <a:t>Where do </a:t>
            </a:r>
            <a:r>
              <a:rPr lang="en-GB" sz="2800" dirty="0" smtClean="0">
                <a:solidFill>
                  <a:srgbClr val="CB3B95"/>
                </a:solidFill>
              </a:rPr>
              <a:t>UK</a:t>
            </a:r>
            <a:r>
              <a:rPr lang="en-GB" sz="2800" dirty="0" smtClean="0">
                <a:solidFill>
                  <a:schemeClr val="accent3"/>
                </a:solidFill>
              </a:rPr>
              <a:t> Emissions come from?</a:t>
            </a:r>
            <a:endParaRPr lang="en-GB" sz="28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948212952"/>
              </p:ext>
            </p:extLst>
          </p:nvPr>
        </p:nvGraphicFramePr>
        <p:xfrm>
          <a:off x="2987825" y="812707"/>
          <a:ext cx="6146254" cy="44889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1"/>
          </p:nvPr>
        </p:nvSpPr>
        <p:spPr>
          <a:xfrm>
            <a:off x="779722" y="1208784"/>
            <a:ext cx="4284056" cy="2931513"/>
          </a:xfrm>
        </p:spPr>
        <p:txBody>
          <a:bodyPr/>
          <a:lstStyle/>
          <a:p>
            <a:pPr fontAlgn="base"/>
            <a:r>
              <a:rPr lang="en-GB" sz="1400" b="1" dirty="0" smtClean="0"/>
              <a:t>UK Emissions (2019)</a:t>
            </a:r>
          </a:p>
          <a:p>
            <a:pPr marL="285750" indent="-285750" fontAlgn="base">
              <a:spcAft>
                <a:spcPts val="600"/>
              </a:spcAft>
              <a:buFont typeface="Arial" panose="020B0604020202020204" pitchFamily="34" charset="0"/>
              <a:buChar char="•"/>
            </a:pPr>
            <a:r>
              <a:rPr lang="en-GB" sz="1400" dirty="0" smtClean="0"/>
              <a:t>Agriculture</a:t>
            </a:r>
          </a:p>
          <a:p>
            <a:pPr marL="285750" indent="-285750" fontAlgn="base">
              <a:spcAft>
                <a:spcPts val="600"/>
              </a:spcAft>
              <a:buFont typeface="Arial" panose="020B0604020202020204" pitchFamily="34" charset="0"/>
              <a:buChar char="•"/>
            </a:pPr>
            <a:r>
              <a:rPr lang="en-GB" sz="1400" dirty="0" smtClean="0"/>
              <a:t>Buildings</a:t>
            </a:r>
          </a:p>
          <a:p>
            <a:pPr marL="285750" indent="-285750" fontAlgn="base">
              <a:spcAft>
                <a:spcPts val="600"/>
              </a:spcAft>
              <a:buFont typeface="Arial" panose="020B0604020202020204" pitchFamily="34" charset="0"/>
              <a:buChar char="•"/>
            </a:pPr>
            <a:r>
              <a:rPr lang="en-GB" sz="1400" dirty="0" smtClean="0"/>
              <a:t>Bunker Fuels</a:t>
            </a:r>
          </a:p>
          <a:p>
            <a:pPr marL="285750" indent="-285750" fontAlgn="base">
              <a:spcAft>
                <a:spcPts val="600"/>
              </a:spcAft>
              <a:buFont typeface="Arial" panose="020B0604020202020204" pitchFamily="34" charset="0"/>
              <a:buChar char="•"/>
            </a:pPr>
            <a:r>
              <a:rPr lang="en-GB" sz="1400" dirty="0" smtClean="0"/>
              <a:t>Electricity &amp; Heat</a:t>
            </a:r>
          </a:p>
          <a:p>
            <a:pPr marL="285750" indent="-285750" fontAlgn="base">
              <a:spcAft>
                <a:spcPts val="600"/>
              </a:spcAft>
              <a:buFont typeface="Arial" panose="020B0604020202020204" pitchFamily="34" charset="0"/>
              <a:buChar char="•"/>
            </a:pPr>
            <a:r>
              <a:rPr lang="en-GB" sz="1400" dirty="0" smtClean="0"/>
              <a:t>Fuel Combustion</a:t>
            </a:r>
          </a:p>
          <a:p>
            <a:pPr marL="285750" indent="-285750" fontAlgn="base">
              <a:spcAft>
                <a:spcPts val="600"/>
              </a:spcAft>
              <a:buFont typeface="Arial" panose="020B0604020202020204" pitchFamily="34" charset="0"/>
              <a:buChar char="•"/>
            </a:pPr>
            <a:r>
              <a:rPr lang="en-GB" sz="1400" dirty="0" smtClean="0"/>
              <a:t>Industry</a:t>
            </a:r>
          </a:p>
          <a:p>
            <a:pPr marL="285750" indent="-285750" fontAlgn="base">
              <a:spcAft>
                <a:spcPts val="600"/>
              </a:spcAft>
              <a:buFont typeface="Arial" panose="020B0604020202020204" pitchFamily="34" charset="0"/>
              <a:buChar char="•"/>
            </a:pPr>
            <a:r>
              <a:rPr lang="en-GB" sz="1400" dirty="0" smtClean="0"/>
              <a:t>Manufacturing</a:t>
            </a:r>
          </a:p>
          <a:p>
            <a:pPr marL="285750" indent="-285750" fontAlgn="base">
              <a:spcAft>
                <a:spcPts val="600"/>
              </a:spcAft>
              <a:buFont typeface="Arial" panose="020B0604020202020204" pitchFamily="34" charset="0"/>
              <a:buChar char="•"/>
            </a:pPr>
            <a:r>
              <a:rPr lang="en-GB" sz="1400" dirty="0" smtClean="0"/>
              <a:t>Transport</a:t>
            </a:r>
          </a:p>
          <a:p>
            <a:pPr marL="285750" indent="-285750" fontAlgn="base">
              <a:spcAft>
                <a:spcPts val="600"/>
              </a:spcAft>
              <a:buFont typeface="Arial" panose="020B0604020202020204" pitchFamily="34" charset="0"/>
              <a:buChar char="•"/>
            </a:pPr>
            <a:r>
              <a:rPr lang="en-GB" sz="1400" dirty="0" smtClean="0"/>
              <a:t>Waste</a:t>
            </a:r>
            <a:endParaRPr lang="en-GB" sz="1400" dirty="0"/>
          </a:p>
          <a:p>
            <a:endParaRPr lang="en-GB" dirty="0"/>
          </a:p>
        </p:txBody>
      </p:sp>
    </p:spTree>
    <p:extLst>
      <p:ext uri="{BB962C8B-B14F-4D97-AF65-F5344CB8AC3E}">
        <p14:creationId xmlns:p14="http://schemas.microsoft.com/office/powerpoint/2010/main" val="2547119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92000" y="557795"/>
            <a:ext cx="6804336" cy="396000"/>
          </a:xfrm>
        </p:spPr>
        <p:txBody>
          <a:bodyPr/>
          <a:lstStyle/>
          <a:p>
            <a:r>
              <a:rPr lang="en-GB" sz="2800" dirty="0" smtClean="0">
                <a:solidFill>
                  <a:schemeClr val="accent3"/>
                </a:solidFill>
              </a:rPr>
              <a:t>Where do </a:t>
            </a:r>
            <a:r>
              <a:rPr lang="en-GB" sz="2800" dirty="0" smtClean="0">
                <a:solidFill>
                  <a:srgbClr val="CB3B95"/>
                </a:solidFill>
              </a:rPr>
              <a:t>UK</a:t>
            </a:r>
            <a:r>
              <a:rPr lang="en-GB" sz="2800" dirty="0" smtClean="0">
                <a:solidFill>
                  <a:schemeClr val="accent3"/>
                </a:solidFill>
              </a:rPr>
              <a:t> Emissions come from?</a:t>
            </a:r>
            <a:endParaRPr lang="en-GB" sz="2800" dirty="0">
              <a:solidFill>
                <a:schemeClr val="accent3"/>
              </a:solidFill>
            </a:endParaRPr>
          </a:p>
        </p:txBody>
      </p:sp>
      <p:graphicFrame>
        <p:nvGraphicFramePr>
          <p:cNvPr id="9" name="Chart 8"/>
          <p:cNvGraphicFramePr>
            <a:graphicFrameLocks/>
          </p:cNvGraphicFramePr>
          <p:nvPr>
            <p:extLst>
              <p:ext uri="{D42A27DB-BD31-4B8C-83A1-F6EECF244321}">
                <p14:modId xmlns:p14="http://schemas.microsoft.com/office/powerpoint/2010/main" val="2569552823"/>
              </p:ext>
            </p:extLst>
          </p:nvPr>
        </p:nvGraphicFramePr>
        <p:xfrm>
          <a:off x="1907704" y="953795"/>
          <a:ext cx="5800369" cy="4236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7275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GB"/>
          </a:p>
        </p:txBody>
      </p:sp>
      <p:sp>
        <p:nvSpPr>
          <p:cNvPr id="6" name="Text Placeholder 5"/>
          <p:cNvSpPr>
            <a:spLocks noGrp="1"/>
          </p:cNvSpPr>
          <p:nvPr>
            <p:ph type="body" sz="quarter" idx="11"/>
          </p:nvPr>
        </p:nvSpPr>
        <p:spPr>
          <a:xfrm>
            <a:off x="792000" y="1295999"/>
            <a:ext cx="4284056" cy="2931513"/>
          </a:xfrm>
        </p:spPr>
        <p:txBody>
          <a:bodyPr/>
          <a:lstStyle/>
          <a:p>
            <a:pPr fontAlgn="base"/>
            <a:r>
              <a:rPr lang="en-GB" sz="1400" b="1" dirty="0" smtClean="0"/>
              <a:t>UK Transport Emissions (2019)</a:t>
            </a:r>
          </a:p>
          <a:p>
            <a:pPr marL="285750" indent="-285750" fontAlgn="base">
              <a:spcAft>
                <a:spcPts val="600"/>
              </a:spcAft>
              <a:buFont typeface="Arial" panose="020B0604020202020204" pitchFamily="34" charset="0"/>
              <a:buChar char="•"/>
            </a:pPr>
            <a:r>
              <a:rPr lang="en-GB" sz="1400" dirty="0" smtClean="0"/>
              <a:t>Aviation </a:t>
            </a:r>
            <a:r>
              <a:rPr lang="en-GB" sz="1400" dirty="0"/>
              <a:t>(domestic)</a:t>
            </a:r>
          </a:p>
          <a:p>
            <a:pPr marL="285750" indent="-285750" fontAlgn="base">
              <a:spcAft>
                <a:spcPts val="600"/>
              </a:spcAft>
              <a:buFont typeface="Arial" panose="020B0604020202020204" pitchFamily="34" charset="0"/>
              <a:buChar char="•"/>
            </a:pPr>
            <a:r>
              <a:rPr lang="en-GB" sz="1400" dirty="0"/>
              <a:t>Buses/coaches</a:t>
            </a:r>
          </a:p>
          <a:p>
            <a:pPr marL="285750" indent="-285750" fontAlgn="base">
              <a:spcAft>
                <a:spcPts val="600"/>
              </a:spcAft>
              <a:buFont typeface="Arial" panose="020B0604020202020204" pitchFamily="34" charset="0"/>
              <a:buChar char="•"/>
            </a:pPr>
            <a:r>
              <a:rPr lang="en-GB" sz="1400" dirty="0"/>
              <a:t>Cars/taxis</a:t>
            </a:r>
          </a:p>
          <a:p>
            <a:pPr marL="285750" indent="-285750" fontAlgn="base">
              <a:spcAft>
                <a:spcPts val="600"/>
              </a:spcAft>
              <a:buFont typeface="Arial" panose="020B0604020202020204" pitchFamily="34" charset="0"/>
              <a:buChar char="•"/>
            </a:pPr>
            <a:r>
              <a:rPr lang="en-GB" sz="1400" dirty="0"/>
              <a:t>HGVs</a:t>
            </a:r>
          </a:p>
          <a:p>
            <a:pPr marL="285750" indent="-285750" fontAlgn="base">
              <a:spcAft>
                <a:spcPts val="600"/>
              </a:spcAft>
              <a:buFont typeface="Arial" panose="020B0604020202020204" pitchFamily="34" charset="0"/>
              <a:buChar char="•"/>
            </a:pPr>
            <a:r>
              <a:rPr lang="en-GB" sz="1400" dirty="0"/>
              <a:t>LGVs</a:t>
            </a:r>
          </a:p>
          <a:p>
            <a:pPr marL="285750" indent="-285750" fontAlgn="base">
              <a:spcAft>
                <a:spcPts val="600"/>
              </a:spcAft>
              <a:buFont typeface="Arial" panose="020B0604020202020204" pitchFamily="34" charset="0"/>
              <a:buChar char="•"/>
            </a:pPr>
            <a:r>
              <a:rPr lang="en-GB" sz="1400" dirty="0"/>
              <a:t>Rail</a:t>
            </a:r>
          </a:p>
          <a:p>
            <a:pPr marL="285750" indent="-285750" fontAlgn="base">
              <a:spcAft>
                <a:spcPts val="600"/>
              </a:spcAft>
              <a:buFont typeface="Arial" panose="020B0604020202020204" pitchFamily="34" charset="0"/>
              <a:buChar char="•"/>
            </a:pPr>
            <a:r>
              <a:rPr lang="en-GB" sz="1400" dirty="0"/>
              <a:t>Shipping (domestic)</a:t>
            </a:r>
          </a:p>
          <a:p>
            <a:pPr marL="285750" indent="-285750" fontAlgn="base">
              <a:spcAft>
                <a:spcPts val="600"/>
              </a:spcAft>
              <a:buFont typeface="Arial" panose="020B0604020202020204" pitchFamily="34" charset="0"/>
              <a:buChar char="•"/>
            </a:pPr>
            <a:r>
              <a:rPr lang="en-GB" sz="1400" dirty="0"/>
              <a:t>Other</a:t>
            </a:r>
          </a:p>
          <a:p>
            <a:endParaRPr lang="en-GB" dirty="0"/>
          </a:p>
        </p:txBody>
      </p:sp>
      <p:sp>
        <p:nvSpPr>
          <p:cNvPr id="4" name="Text Placeholder 3"/>
          <p:cNvSpPr>
            <a:spLocks noGrp="1"/>
          </p:cNvSpPr>
          <p:nvPr>
            <p:ph type="body" sz="quarter" idx="10"/>
          </p:nvPr>
        </p:nvSpPr>
        <p:spPr>
          <a:xfrm>
            <a:off x="792000" y="557795"/>
            <a:ext cx="6804336" cy="396000"/>
          </a:xfrm>
        </p:spPr>
        <p:txBody>
          <a:bodyPr/>
          <a:lstStyle/>
          <a:p>
            <a:r>
              <a:rPr lang="en-GB" sz="2400" dirty="0" smtClean="0">
                <a:solidFill>
                  <a:schemeClr val="accent3"/>
                </a:solidFill>
              </a:rPr>
              <a:t>Where do </a:t>
            </a:r>
            <a:r>
              <a:rPr lang="en-GB" sz="2400" dirty="0" smtClean="0">
                <a:solidFill>
                  <a:srgbClr val="CB3B95"/>
                </a:solidFill>
              </a:rPr>
              <a:t>Transport </a:t>
            </a:r>
            <a:r>
              <a:rPr lang="en-GB" sz="2400" dirty="0" smtClean="0">
                <a:solidFill>
                  <a:schemeClr val="accent3"/>
                </a:solidFill>
              </a:rPr>
              <a:t>Emissions come from?</a:t>
            </a:r>
            <a:endParaRPr lang="en-GB" sz="2400" dirty="0">
              <a:solidFill>
                <a:schemeClr val="accent3"/>
              </a:solidFill>
            </a:endParaRPr>
          </a:p>
        </p:txBody>
      </p:sp>
      <p:graphicFrame>
        <p:nvGraphicFramePr>
          <p:cNvPr id="11" name="Chart 10"/>
          <p:cNvGraphicFramePr>
            <a:graphicFrameLocks/>
          </p:cNvGraphicFramePr>
          <p:nvPr>
            <p:extLst>
              <p:ext uri="{D42A27DB-BD31-4B8C-83A1-F6EECF244321}">
                <p14:modId xmlns:p14="http://schemas.microsoft.com/office/powerpoint/2010/main" val="541284556"/>
              </p:ext>
            </p:extLst>
          </p:nvPr>
        </p:nvGraphicFramePr>
        <p:xfrm>
          <a:off x="3491880" y="843558"/>
          <a:ext cx="5270612" cy="4405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5866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92000" y="557795"/>
            <a:ext cx="6804336" cy="396000"/>
          </a:xfrm>
        </p:spPr>
        <p:txBody>
          <a:bodyPr/>
          <a:lstStyle/>
          <a:p>
            <a:r>
              <a:rPr lang="en-GB" sz="2400" dirty="0" smtClean="0">
                <a:solidFill>
                  <a:schemeClr val="accent3"/>
                </a:solidFill>
              </a:rPr>
              <a:t>Where do </a:t>
            </a:r>
            <a:r>
              <a:rPr lang="en-GB" sz="2400" dirty="0" smtClean="0">
                <a:solidFill>
                  <a:srgbClr val="CB3B95"/>
                </a:solidFill>
              </a:rPr>
              <a:t>Transport </a:t>
            </a:r>
            <a:r>
              <a:rPr lang="en-GB" sz="2400" dirty="0" smtClean="0">
                <a:solidFill>
                  <a:schemeClr val="accent3"/>
                </a:solidFill>
              </a:rPr>
              <a:t>Emissions come from?</a:t>
            </a:r>
            <a:endParaRPr lang="en-GB" sz="2400" dirty="0">
              <a:solidFill>
                <a:schemeClr val="accent3"/>
              </a:solidFill>
            </a:endParaRPr>
          </a:p>
        </p:txBody>
      </p:sp>
      <p:sp>
        <p:nvSpPr>
          <p:cNvPr id="7" name="Text Placeholder 6"/>
          <p:cNvSpPr>
            <a:spLocks noGrp="1"/>
          </p:cNvSpPr>
          <p:nvPr>
            <p:ph type="body" sz="quarter" idx="12"/>
          </p:nvPr>
        </p:nvSpPr>
        <p:spPr/>
        <p:txBody>
          <a:bodyPr/>
          <a:lstStyle/>
          <a:p>
            <a:endParaRPr lang="en-GB"/>
          </a:p>
        </p:txBody>
      </p:sp>
      <p:graphicFrame>
        <p:nvGraphicFramePr>
          <p:cNvPr id="8" name="Chart 7"/>
          <p:cNvGraphicFramePr>
            <a:graphicFrameLocks/>
          </p:cNvGraphicFramePr>
          <p:nvPr>
            <p:extLst>
              <p:ext uri="{D42A27DB-BD31-4B8C-83A1-F6EECF244321}">
                <p14:modId xmlns:p14="http://schemas.microsoft.com/office/powerpoint/2010/main" val="3665824818"/>
              </p:ext>
            </p:extLst>
          </p:nvPr>
        </p:nvGraphicFramePr>
        <p:xfrm>
          <a:off x="971600" y="1073026"/>
          <a:ext cx="8064896" cy="4070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340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p:txBody>
          <a:bodyPr/>
          <a:lstStyle/>
          <a:p>
            <a:r>
              <a:rPr lang="en-US" dirty="0"/>
              <a:t>Document title | </a:t>
            </a:r>
            <a:fld id="{DEC52B34-4675-4365-9D97-45A6EC7468C9}" type="datetime4">
              <a:rPr lang="en-GB" smtClean="0"/>
              <a:pPr/>
              <a:t>20 August 2021</a:t>
            </a:fld>
            <a:endParaRPr lang="en-GB" dirty="0"/>
          </a:p>
        </p:txBody>
      </p:sp>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791999" y="1295998"/>
            <a:ext cx="4068033" cy="1131735"/>
          </a:xfrm>
        </p:spPr>
        <p:txBody>
          <a:bodyPr/>
          <a:lstStyle/>
          <a:p>
            <a:r>
              <a:rPr lang="en-GB" dirty="0" smtClean="0"/>
              <a:t>What is Scotland doing?</a:t>
            </a:r>
            <a:endParaRPr lang="en-GB" dirty="0"/>
          </a:p>
        </p:txBody>
      </p:sp>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791999" y="2808000"/>
            <a:ext cx="4068033" cy="779970"/>
          </a:xfrm>
        </p:spPr>
        <p:txBody>
          <a:bodyPr/>
          <a:lstStyle/>
          <a:p>
            <a:r>
              <a:rPr lang="en-GB" dirty="0" smtClean="0"/>
              <a:t>Scotland’s Climate Change plan</a:t>
            </a:r>
          </a:p>
        </p:txBody>
      </p:sp>
      <p:pic>
        <p:nvPicPr>
          <p:cNvPr id="15" name="Picture 14"/>
          <p:cNvPicPr>
            <a:picLocks noChangeAspect="1"/>
          </p:cNvPicPr>
          <p:nvPr/>
        </p:nvPicPr>
        <p:blipFill rotWithShape="1">
          <a:blip r:embed="rId3"/>
          <a:srcRect l="6141" r="10959"/>
          <a:stretch/>
        </p:blipFill>
        <p:spPr>
          <a:xfrm>
            <a:off x="5076056" y="0"/>
            <a:ext cx="3888432" cy="5143500"/>
          </a:xfrm>
          <a:prstGeom prst="rect">
            <a:avLst/>
          </a:prstGeom>
        </p:spPr>
      </p:pic>
    </p:spTree>
    <p:extLst>
      <p:ext uri="{BB962C8B-B14F-4D97-AF65-F5344CB8AC3E}">
        <p14:creationId xmlns:p14="http://schemas.microsoft.com/office/powerpoint/2010/main" val="3628046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Scotland’s Climate Change Plan</a:t>
            </a:r>
            <a:endParaRPr lang="en-GB" dirty="0"/>
          </a:p>
        </p:txBody>
      </p:sp>
      <p:sp>
        <p:nvSpPr>
          <p:cNvPr id="3" name="Text Placeholder 2"/>
          <p:cNvSpPr>
            <a:spLocks noGrp="1"/>
          </p:cNvSpPr>
          <p:nvPr>
            <p:ph type="body" sz="quarter" idx="11"/>
          </p:nvPr>
        </p:nvSpPr>
        <p:spPr/>
        <p:txBody>
          <a:bodyPr/>
          <a:lstStyle/>
          <a:p>
            <a:r>
              <a:rPr lang="en-GB" dirty="0" smtClean="0"/>
              <a:t>The Scottish Government is aiming to reach </a:t>
            </a:r>
            <a:r>
              <a:rPr lang="en-GB" b="1" dirty="0" smtClean="0"/>
              <a:t>net zero</a:t>
            </a:r>
            <a:r>
              <a:rPr lang="en-GB" dirty="0" smtClean="0"/>
              <a:t> by 2045.</a:t>
            </a:r>
          </a:p>
          <a:p>
            <a:r>
              <a:rPr lang="en-GB" dirty="0" smtClean="0"/>
              <a:t> There are 7 key areas it is focussing on:</a:t>
            </a:r>
          </a:p>
          <a:p>
            <a:pPr marL="285750" indent="-285750">
              <a:spcAft>
                <a:spcPts val="0"/>
              </a:spcAft>
              <a:buFont typeface="Arial" panose="020B0604020202020204" pitchFamily="34" charset="0"/>
              <a:buChar char="•"/>
            </a:pPr>
            <a:r>
              <a:rPr lang="en-GB" dirty="0" smtClean="0"/>
              <a:t>Electricity</a:t>
            </a:r>
          </a:p>
          <a:p>
            <a:pPr marL="285750" indent="-285750">
              <a:spcAft>
                <a:spcPts val="0"/>
              </a:spcAft>
              <a:buFont typeface="Arial" panose="020B0604020202020204" pitchFamily="34" charset="0"/>
              <a:buChar char="•"/>
            </a:pPr>
            <a:r>
              <a:rPr lang="en-GB" dirty="0" smtClean="0"/>
              <a:t>Buildings</a:t>
            </a:r>
          </a:p>
          <a:p>
            <a:pPr marL="285750" indent="-285750">
              <a:spcAft>
                <a:spcPts val="0"/>
              </a:spcAft>
              <a:buFont typeface="Arial" panose="020B0604020202020204" pitchFamily="34" charset="0"/>
              <a:buChar char="•"/>
            </a:pPr>
            <a:r>
              <a:rPr lang="en-GB" b="1" dirty="0" smtClean="0"/>
              <a:t>Transport</a:t>
            </a:r>
          </a:p>
          <a:p>
            <a:pPr marL="285750" indent="-285750">
              <a:spcAft>
                <a:spcPts val="0"/>
              </a:spcAft>
              <a:buFont typeface="Arial" panose="020B0604020202020204" pitchFamily="34" charset="0"/>
              <a:buChar char="•"/>
            </a:pPr>
            <a:r>
              <a:rPr lang="en-GB" dirty="0" smtClean="0"/>
              <a:t>Industry</a:t>
            </a:r>
          </a:p>
          <a:p>
            <a:pPr marL="285750" indent="-285750">
              <a:spcAft>
                <a:spcPts val="0"/>
              </a:spcAft>
              <a:buFont typeface="Arial" panose="020B0604020202020204" pitchFamily="34" charset="0"/>
              <a:buChar char="•"/>
            </a:pPr>
            <a:r>
              <a:rPr lang="en-GB" dirty="0" smtClean="0"/>
              <a:t>Waste</a:t>
            </a:r>
          </a:p>
          <a:p>
            <a:pPr marL="285750" indent="-285750">
              <a:spcAft>
                <a:spcPts val="0"/>
              </a:spcAft>
              <a:buFont typeface="Arial" panose="020B0604020202020204" pitchFamily="34" charset="0"/>
              <a:buChar char="•"/>
            </a:pPr>
            <a:r>
              <a:rPr lang="en-GB" dirty="0" smtClean="0"/>
              <a:t>Land Use</a:t>
            </a:r>
          </a:p>
          <a:p>
            <a:pPr marL="285750" indent="-285750">
              <a:buFont typeface="Arial" panose="020B0604020202020204" pitchFamily="34" charset="0"/>
              <a:buChar char="•"/>
            </a:pPr>
            <a:r>
              <a:rPr lang="en-GB" dirty="0" smtClean="0"/>
              <a:t>Agriculture</a:t>
            </a:r>
          </a:p>
          <a:p>
            <a:endParaRPr lang="en-GB" dirty="0"/>
          </a:p>
        </p:txBody>
      </p:sp>
      <p:sp>
        <p:nvSpPr>
          <p:cNvPr id="4" name="Text Placeholder 3"/>
          <p:cNvSpPr>
            <a:spLocks noGrp="1"/>
          </p:cNvSpPr>
          <p:nvPr>
            <p:ph type="body" sz="quarter" idx="12"/>
          </p:nvPr>
        </p:nvSpPr>
        <p:spPr/>
        <p:txBody>
          <a:bodyPr/>
          <a:lstStyle/>
          <a:p>
            <a:endParaRPr lang="en-GB"/>
          </a:p>
        </p:txBody>
      </p:sp>
      <p:sp>
        <p:nvSpPr>
          <p:cNvPr id="6" name="Text Placeholder 5"/>
          <p:cNvSpPr>
            <a:spLocks noGrp="1"/>
          </p:cNvSpPr>
          <p:nvPr>
            <p:ph type="body" sz="quarter" idx="18"/>
          </p:nvPr>
        </p:nvSpPr>
        <p:spPr/>
        <p:txBody>
          <a:bodyPr/>
          <a:lstStyle/>
          <a:p>
            <a:r>
              <a:rPr lang="en-GB" dirty="0" smtClean="0"/>
              <a:t>Individual and household emissions by type</a:t>
            </a:r>
            <a:endParaRPr lang="en-GB" dirty="0"/>
          </a:p>
        </p:txBody>
      </p:sp>
      <p:pic>
        <p:nvPicPr>
          <p:cNvPr id="7" name="Picture 6"/>
          <p:cNvPicPr>
            <a:picLocks noChangeAspect="1"/>
          </p:cNvPicPr>
          <p:nvPr/>
        </p:nvPicPr>
        <p:blipFill rotWithShape="1">
          <a:blip r:embed="rId3"/>
          <a:srcRect t="12240" r="45225"/>
          <a:stretch/>
        </p:blipFill>
        <p:spPr>
          <a:xfrm>
            <a:off x="5796136" y="1295400"/>
            <a:ext cx="2952000" cy="1508331"/>
          </a:xfrm>
          <a:prstGeom prst="rect">
            <a:avLst/>
          </a:prstGeom>
        </p:spPr>
      </p:pic>
      <p:pic>
        <p:nvPicPr>
          <p:cNvPr id="10" name="Picture 9"/>
          <p:cNvPicPr>
            <a:picLocks noChangeAspect="1"/>
          </p:cNvPicPr>
          <p:nvPr/>
        </p:nvPicPr>
        <p:blipFill rotWithShape="1">
          <a:blip r:embed="rId3"/>
          <a:srcRect l="53634" t="29377" b="17426"/>
          <a:stretch/>
        </p:blipFill>
        <p:spPr>
          <a:xfrm>
            <a:off x="5784150" y="2904181"/>
            <a:ext cx="2952000" cy="1080120"/>
          </a:xfrm>
          <a:prstGeom prst="rect">
            <a:avLst/>
          </a:prstGeom>
        </p:spPr>
      </p:pic>
    </p:spTree>
    <p:extLst>
      <p:ext uri="{BB962C8B-B14F-4D97-AF65-F5344CB8AC3E}">
        <p14:creationId xmlns:p14="http://schemas.microsoft.com/office/powerpoint/2010/main" val="419414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000" y="557795"/>
            <a:ext cx="5796224" cy="396000"/>
          </a:xfrm>
        </p:spPr>
        <p:txBody>
          <a:bodyPr/>
          <a:lstStyle/>
          <a:p>
            <a:r>
              <a:rPr lang="en-GB" dirty="0" smtClean="0"/>
              <a:t>What does this mean for Transport?</a:t>
            </a:r>
            <a:endParaRPr lang="en-GB" dirty="0"/>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GB" dirty="0" smtClean="0"/>
              <a:t>No more petrol or diesel vehicles for sale by 2030. Instead, electric vehicles will be available. </a:t>
            </a:r>
          </a:p>
          <a:p>
            <a:pPr marL="285750" indent="-285750">
              <a:buFont typeface="Arial" panose="020B0604020202020204" pitchFamily="34" charset="0"/>
              <a:buChar char="•"/>
            </a:pPr>
            <a:r>
              <a:rPr lang="en-GB" dirty="0" smtClean="0"/>
              <a:t>By 2030 walking and cycling will be the most popular choice for everyday journeys. </a:t>
            </a:r>
          </a:p>
          <a:p>
            <a:pPr marL="285750" indent="-285750">
              <a:buFont typeface="Arial" panose="020B0604020202020204" pitchFamily="34" charset="0"/>
              <a:buChar char="•"/>
            </a:pPr>
            <a:r>
              <a:rPr lang="en-GB" dirty="0" smtClean="0"/>
              <a:t>Scotland will need more cycle paths, hire bikes, electric bikes, and cargo bikes</a:t>
            </a:r>
          </a:p>
          <a:p>
            <a:pPr marL="285750" indent="-285750">
              <a:buFont typeface="Arial" panose="020B0604020202020204" pitchFamily="34" charset="0"/>
              <a:buChar char="•"/>
            </a:pPr>
            <a:r>
              <a:rPr lang="en-GB" dirty="0" smtClean="0"/>
              <a:t>More places will be made into </a:t>
            </a:r>
            <a:r>
              <a:rPr lang="en-GB" b="1" dirty="0" smtClean="0"/>
              <a:t>20 minute neighbourhoods</a:t>
            </a:r>
            <a:endParaRPr lang="en-GB" dirty="0"/>
          </a:p>
        </p:txBody>
      </p:sp>
      <p:sp>
        <p:nvSpPr>
          <p:cNvPr id="4" name="Text Placeholder 3"/>
          <p:cNvSpPr>
            <a:spLocks noGrp="1"/>
          </p:cNvSpPr>
          <p:nvPr>
            <p:ph type="body" sz="quarter" idx="12"/>
          </p:nvPr>
        </p:nvSpPr>
        <p:spPr/>
        <p:txBody>
          <a:bodyPr/>
          <a:lstStyle/>
          <a:p>
            <a:endParaRPr lang="en-GB"/>
          </a:p>
        </p:txBody>
      </p:sp>
      <p:sp>
        <p:nvSpPr>
          <p:cNvPr id="5" name="Picture Placeholder 4"/>
          <p:cNvSpPr>
            <a:spLocks noGrp="1"/>
          </p:cNvSpPr>
          <p:nvPr>
            <p:ph type="pic" sz="quarter" idx="13"/>
          </p:nvPr>
        </p:nvSpPr>
        <p:spPr>
          <a:xfrm>
            <a:off x="5796136" y="1295400"/>
            <a:ext cx="2952577" cy="2688901"/>
          </a:xfrm>
        </p:spPr>
      </p:sp>
      <p:sp>
        <p:nvSpPr>
          <p:cNvPr id="6" name="Text Placeholder 5"/>
          <p:cNvSpPr>
            <a:spLocks noGrp="1"/>
          </p:cNvSpPr>
          <p:nvPr>
            <p:ph type="body" sz="quarter" idx="18"/>
          </p:nvPr>
        </p:nvSpPr>
        <p:spPr/>
        <p:txBody>
          <a:bodyPr/>
          <a:lstStyle/>
          <a:p>
            <a:endParaRPr lang="en-GB" dirty="0"/>
          </a:p>
        </p:txBody>
      </p:sp>
      <p:pic>
        <p:nvPicPr>
          <p:cNvPr id="2052" name="Picture 4" descr="Tweerichtings fietspad met varkensruggen als middengeleide… | Flickr"/>
          <p:cNvPicPr>
            <a:picLocks noChangeAspect="1" noChangeArrowheads="1"/>
          </p:cNvPicPr>
          <p:nvPr/>
        </p:nvPicPr>
        <p:blipFill rotWithShape="1">
          <a:blip r:embed="rId3">
            <a:extLst>
              <a:ext uri="{28A0092B-C50C-407E-A947-70E740481C1C}">
                <a14:useLocalDpi xmlns:a14="http://schemas.microsoft.com/office/drawing/2010/main" val="0"/>
              </a:ext>
            </a:extLst>
          </a:blip>
          <a:srcRect l="20822" t="16687" r="20843"/>
          <a:stretch/>
        </p:blipFill>
        <p:spPr bwMode="auto">
          <a:xfrm>
            <a:off x="5796137" y="1267098"/>
            <a:ext cx="2970162" cy="283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36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Text Placeholder 2"/>
          <p:cNvSpPr>
            <a:spLocks noGrp="1"/>
          </p:cNvSpPr>
          <p:nvPr>
            <p:ph type="body" sz="quarter" idx="13"/>
          </p:nvPr>
        </p:nvSpPr>
        <p:spPr/>
        <p:txBody>
          <a:bodyPr/>
          <a:lstStyle/>
          <a:p>
            <a:r>
              <a:rPr lang="en-GB" dirty="0" smtClean="0"/>
              <a:t>20 minute neighbourhoods</a:t>
            </a:r>
            <a:endParaRPr lang="en-GB" dirty="0"/>
          </a:p>
        </p:txBody>
      </p:sp>
      <p:sp>
        <p:nvSpPr>
          <p:cNvPr id="4" name="Text Placeholder 3"/>
          <p:cNvSpPr>
            <a:spLocks noGrp="1"/>
          </p:cNvSpPr>
          <p:nvPr>
            <p:ph type="body" sz="quarter" idx="10"/>
          </p:nvPr>
        </p:nvSpPr>
        <p:spPr>
          <a:xfrm>
            <a:off x="791999" y="2808000"/>
            <a:ext cx="4895617" cy="1563950"/>
          </a:xfrm>
        </p:spPr>
        <p:txBody>
          <a:bodyPr/>
          <a:lstStyle/>
          <a:p>
            <a:r>
              <a:rPr lang="en-GB" dirty="0" smtClean="0">
                <a:solidFill>
                  <a:srgbClr val="CB3B95"/>
                </a:solidFill>
              </a:rPr>
              <a:t>What are 20 minute neighbourhoods?</a:t>
            </a:r>
          </a:p>
          <a:p>
            <a:endParaRPr lang="en-GB" dirty="0" smtClean="0"/>
          </a:p>
          <a:p>
            <a:r>
              <a:rPr lang="en-GB" dirty="0" smtClean="0">
                <a:solidFill>
                  <a:schemeClr val="bg2">
                    <a:lumMod val="50000"/>
                  </a:schemeClr>
                </a:solidFill>
              </a:rPr>
              <a:t>How can they help create places that are good for </a:t>
            </a:r>
            <a:r>
              <a:rPr lang="en-GB" dirty="0" smtClean="0">
                <a:solidFill>
                  <a:schemeClr val="tx2"/>
                </a:solidFill>
              </a:rPr>
              <a:t>people</a:t>
            </a:r>
            <a:r>
              <a:rPr lang="en-GB" dirty="0" smtClean="0">
                <a:solidFill>
                  <a:schemeClr val="bg2">
                    <a:lumMod val="50000"/>
                  </a:schemeClr>
                </a:solidFill>
              </a:rPr>
              <a:t> and for the </a:t>
            </a:r>
            <a:r>
              <a:rPr lang="en-GB" dirty="0" smtClean="0">
                <a:solidFill>
                  <a:schemeClr val="tx2"/>
                </a:solidFill>
              </a:rPr>
              <a:t>planet</a:t>
            </a:r>
            <a:r>
              <a:rPr lang="en-GB" dirty="0" smtClean="0">
                <a:solidFill>
                  <a:schemeClr val="bg2">
                    <a:lumMod val="50000"/>
                  </a:schemeClr>
                </a:solidFill>
              </a:rPr>
              <a:t>?</a:t>
            </a:r>
            <a:endParaRPr lang="en-GB" dirty="0">
              <a:solidFill>
                <a:schemeClr val="bg2">
                  <a:lumMod val="50000"/>
                </a:schemeClr>
              </a:solidFill>
            </a:endParaRPr>
          </a:p>
        </p:txBody>
      </p:sp>
      <p:sp>
        <p:nvSpPr>
          <p:cNvPr id="5" name="Picture Placeholder 4"/>
          <p:cNvSpPr>
            <a:spLocks noGrp="1"/>
          </p:cNvSpPr>
          <p:nvPr>
            <p:ph type="pic" sz="quarter" idx="14"/>
          </p:nvPr>
        </p:nvSpPr>
        <p:spPr/>
      </p:sp>
      <p:pic>
        <p:nvPicPr>
          <p:cNvPr id="6" name="Picture 5"/>
          <p:cNvPicPr>
            <a:picLocks noChangeAspect="1"/>
          </p:cNvPicPr>
          <p:nvPr/>
        </p:nvPicPr>
        <p:blipFill rotWithShape="1">
          <a:blip r:embed="rId3"/>
          <a:srcRect l="41591" t="9043" r="19265" b="6704"/>
          <a:stretch/>
        </p:blipFill>
        <p:spPr>
          <a:xfrm>
            <a:off x="5687616" y="-27460"/>
            <a:ext cx="3456384" cy="5202288"/>
          </a:xfrm>
          <a:prstGeom prst="rect">
            <a:avLst/>
          </a:prstGeom>
        </p:spPr>
      </p:pic>
    </p:spTree>
    <p:extLst>
      <p:ext uri="{BB962C8B-B14F-4D97-AF65-F5344CB8AC3E}">
        <p14:creationId xmlns:p14="http://schemas.microsoft.com/office/powerpoint/2010/main" val="318418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131590"/>
            <a:ext cx="5868144" cy="3300832"/>
          </a:xfrm>
          <a:prstGeom prst="rect">
            <a:avLst/>
          </a:prstGeom>
        </p:spPr>
      </p:pic>
      <p:sp>
        <p:nvSpPr>
          <p:cNvPr id="5" name="Text Placeholder 4"/>
          <p:cNvSpPr>
            <a:spLocks noGrp="1"/>
          </p:cNvSpPr>
          <p:nvPr>
            <p:ph type="body" sz="quarter" idx="12"/>
          </p:nvPr>
        </p:nvSpPr>
        <p:spPr/>
        <p:txBody>
          <a:bodyPr/>
          <a:lstStyle/>
          <a:p>
            <a:endParaRPr lang="en-GB"/>
          </a:p>
        </p:txBody>
      </p:sp>
      <p:sp>
        <p:nvSpPr>
          <p:cNvPr id="2" name="Text Placeholder 1"/>
          <p:cNvSpPr>
            <a:spLocks noGrp="1"/>
          </p:cNvSpPr>
          <p:nvPr>
            <p:ph type="body" sz="quarter" idx="10"/>
          </p:nvPr>
        </p:nvSpPr>
        <p:spPr>
          <a:xfrm>
            <a:off x="792000" y="557795"/>
            <a:ext cx="6012248" cy="396000"/>
          </a:xfrm>
        </p:spPr>
        <p:txBody>
          <a:bodyPr/>
          <a:lstStyle/>
          <a:p>
            <a:r>
              <a:rPr lang="en-GB" dirty="0" smtClean="0"/>
              <a:t>What is a 20 minute neighbourhood?</a:t>
            </a:r>
            <a:endParaRPr lang="en-GB" dirty="0"/>
          </a:p>
        </p:txBody>
      </p:sp>
      <p:pic>
        <p:nvPicPr>
          <p:cNvPr id="8" name="Picture 2" descr="Download Free png youtube-play-button-transparent-png-15 - My Hawaii -  DLPNG.com">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0862" y="2252999"/>
            <a:ext cx="1073796" cy="107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612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p:txBody>
          <a:bodyPr/>
          <a:lstStyle/>
          <a:p>
            <a:endParaRPr lang="en-GB"/>
          </a:p>
        </p:txBody>
      </p:sp>
      <p:sp>
        <p:nvSpPr>
          <p:cNvPr id="3" name="Text Placeholder 2"/>
          <p:cNvSpPr>
            <a:spLocks noGrp="1"/>
          </p:cNvSpPr>
          <p:nvPr>
            <p:ph type="body" sz="quarter" idx="11"/>
          </p:nvPr>
        </p:nvSpPr>
        <p:spPr/>
        <p:txBody>
          <a:bodyPr/>
          <a:lstStyle/>
          <a:p>
            <a:pPr marL="342900" indent="-342900">
              <a:buFont typeface="+mj-lt"/>
              <a:buAutoNum type="arabicPeriod"/>
            </a:pPr>
            <a:r>
              <a:rPr lang="en-GB" dirty="0" smtClean="0"/>
              <a:t>Engage</a:t>
            </a:r>
          </a:p>
          <a:p>
            <a:pPr marL="0" indent="0">
              <a:spcAft>
                <a:spcPts val="600"/>
              </a:spcAft>
              <a:buNone/>
            </a:pPr>
            <a:r>
              <a:rPr lang="en-GB" sz="1200" b="0" dirty="0" smtClean="0"/>
              <a:t>	</a:t>
            </a:r>
            <a:r>
              <a:rPr lang="en-GB" sz="1400" b="0" dirty="0" smtClean="0"/>
              <a:t>Climate change and COP – what are they are how do 	they link?</a:t>
            </a:r>
          </a:p>
          <a:p>
            <a:pPr marL="0" indent="0">
              <a:spcAft>
                <a:spcPts val="600"/>
              </a:spcAft>
              <a:buNone/>
            </a:pPr>
            <a:r>
              <a:rPr lang="en-GB" sz="1400" b="0" dirty="0" smtClean="0"/>
              <a:t>	What is Scotland doing to tackle Climate Change?</a:t>
            </a:r>
          </a:p>
          <a:p>
            <a:pPr marL="0" indent="0">
              <a:spcAft>
                <a:spcPts val="600"/>
              </a:spcAft>
              <a:buNone/>
            </a:pPr>
            <a:r>
              <a:rPr lang="en-GB" sz="1400" b="0" dirty="0" smtClean="0"/>
              <a:t>	How could our local neighbourhood become a place 	that is good for both the planet and for people? </a:t>
            </a:r>
          </a:p>
          <a:p>
            <a:pPr marL="342900" indent="-342900">
              <a:spcBef>
                <a:spcPts val="600"/>
              </a:spcBef>
              <a:buFont typeface="+mj-lt"/>
              <a:buAutoNum type="arabicPeriod" startAt="2"/>
            </a:pPr>
            <a:r>
              <a:rPr lang="en-GB" b="0" dirty="0" smtClean="0">
                <a:solidFill>
                  <a:schemeClr val="tx1">
                    <a:lumMod val="60000"/>
                    <a:lumOff val="40000"/>
                  </a:schemeClr>
                </a:solidFill>
              </a:rPr>
              <a:t>Explore: </a:t>
            </a:r>
            <a:r>
              <a:rPr lang="en-GB" sz="1200" b="0" dirty="0" smtClean="0">
                <a:solidFill>
                  <a:schemeClr val="bg1">
                    <a:lumMod val="65000"/>
                  </a:schemeClr>
                </a:solidFill>
              </a:rPr>
              <a:t>Go out into our local neighbourhood. </a:t>
            </a:r>
          </a:p>
          <a:p>
            <a:pPr marL="342900" indent="-342900">
              <a:buFont typeface="+mj-lt"/>
              <a:buAutoNum type="arabicPeriod" startAt="2"/>
            </a:pPr>
            <a:r>
              <a:rPr lang="en-GB" b="0" dirty="0" smtClean="0">
                <a:solidFill>
                  <a:schemeClr val="tx1">
                    <a:lumMod val="60000"/>
                    <a:lumOff val="40000"/>
                  </a:schemeClr>
                </a:solidFill>
              </a:rPr>
              <a:t>Evaluate:</a:t>
            </a:r>
            <a:r>
              <a:rPr lang="en-GB" b="0" dirty="0" smtClean="0">
                <a:solidFill>
                  <a:schemeClr val="bg1">
                    <a:lumMod val="65000"/>
                  </a:schemeClr>
                </a:solidFill>
              </a:rPr>
              <a:t> </a:t>
            </a:r>
            <a:r>
              <a:rPr lang="en-GB" sz="1200" b="0" dirty="0" smtClean="0">
                <a:solidFill>
                  <a:schemeClr val="bg1">
                    <a:lumMod val="65000"/>
                  </a:schemeClr>
                </a:solidFill>
              </a:rPr>
              <a:t>How does out local neighbourhood measure up?</a:t>
            </a:r>
          </a:p>
          <a:p>
            <a:pPr marL="342900" indent="-342900">
              <a:buFont typeface="+mj-lt"/>
              <a:buAutoNum type="arabicPeriod" startAt="2"/>
            </a:pPr>
            <a:r>
              <a:rPr lang="en-GB" b="0" dirty="0" smtClean="0">
                <a:solidFill>
                  <a:schemeClr val="tx1">
                    <a:lumMod val="60000"/>
                    <a:lumOff val="40000"/>
                  </a:schemeClr>
                </a:solidFill>
              </a:rPr>
              <a:t>Create: </a:t>
            </a:r>
            <a:r>
              <a:rPr lang="en-GB" sz="1200" b="0" dirty="0" smtClean="0">
                <a:solidFill>
                  <a:schemeClr val="bg1">
                    <a:lumMod val="65000"/>
                  </a:schemeClr>
                </a:solidFill>
              </a:rPr>
              <a:t>How would we design our local neighbourhood?</a:t>
            </a:r>
          </a:p>
        </p:txBody>
      </p:sp>
      <p:pic>
        <p:nvPicPr>
          <p:cNvPr id="17" name="Picture Placeholder 1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8883" r="18883"/>
          <a:stretch>
            <a:fillRect/>
          </a:stretch>
        </p:blipFill>
        <p:spPr>
          <a:xfrm>
            <a:off x="5795963" y="1277938"/>
            <a:ext cx="2952750" cy="3149600"/>
          </a:xfrm>
        </p:spPr>
      </p:pic>
      <p:sp>
        <p:nvSpPr>
          <p:cNvPr id="4" name="Text Placeholder 3"/>
          <p:cNvSpPr>
            <a:spLocks noGrp="1"/>
          </p:cNvSpPr>
          <p:nvPr>
            <p:ph type="body" sz="quarter" idx="10"/>
          </p:nvPr>
        </p:nvSpPr>
        <p:spPr/>
        <p:txBody>
          <a:bodyPr/>
          <a:lstStyle/>
          <a:p>
            <a:r>
              <a:rPr lang="en-GB" dirty="0" smtClean="0"/>
              <a:t>Overview</a:t>
            </a:r>
            <a:endParaRPr lang="en-GB" dirty="0"/>
          </a:p>
        </p:txBody>
      </p:sp>
    </p:spTree>
    <p:extLst>
      <p:ext uri="{BB962C8B-B14F-4D97-AF65-F5344CB8AC3E}">
        <p14:creationId xmlns:p14="http://schemas.microsoft.com/office/powerpoint/2010/main" val="225865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000" y="557795"/>
            <a:ext cx="6516304" cy="396000"/>
          </a:xfrm>
        </p:spPr>
        <p:txBody>
          <a:bodyPr/>
          <a:lstStyle/>
          <a:p>
            <a:r>
              <a:rPr lang="en-GB" dirty="0" smtClean="0"/>
              <a:t>What is a 20 minute neighbourhood?</a:t>
            </a:r>
            <a:endParaRPr lang="en-GB" dirty="0"/>
          </a:p>
        </p:txBody>
      </p:sp>
      <p:sp>
        <p:nvSpPr>
          <p:cNvPr id="6" name="Text Placeholder 5"/>
          <p:cNvSpPr>
            <a:spLocks noGrp="1"/>
          </p:cNvSpPr>
          <p:nvPr>
            <p:ph type="body" sz="quarter" idx="11"/>
          </p:nvPr>
        </p:nvSpPr>
        <p:spPr/>
        <p:txBody>
          <a:bodyPr/>
          <a:lstStyle/>
          <a:p>
            <a:r>
              <a:rPr lang="en-GB" sz="1800" b="1" dirty="0" smtClean="0">
                <a:solidFill>
                  <a:srgbClr val="CB3B95"/>
                </a:solidFill>
              </a:rPr>
              <a:t>Sustrans</a:t>
            </a:r>
            <a:r>
              <a:rPr lang="en-GB" sz="1600" dirty="0" smtClean="0"/>
              <a:t> wants to see places that connect us to each other and to what we need, </a:t>
            </a:r>
            <a:r>
              <a:rPr lang="en-GB" sz="1600" b="1" dirty="0" smtClean="0"/>
              <a:t>where we can thrive without using a car</a:t>
            </a:r>
            <a:r>
              <a:rPr lang="en-GB" sz="1600" dirty="0" smtClean="0"/>
              <a:t>. </a:t>
            </a:r>
          </a:p>
          <a:p>
            <a:r>
              <a:rPr lang="en-GB" sz="1400" dirty="0" smtClean="0"/>
              <a:t>They want </a:t>
            </a:r>
            <a:r>
              <a:rPr lang="en-GB" sz="1400" b="1" dirty="0" smtClean="0"/>
              <a:t>liveable cities and towns for everyone</a:t>
            </a:r>
            <a:r>
              <a:rPr lang="en-GB" sz="1400" dirty="0" smtClean="0"/>
              <a:t>. </a:t>
            </a:r>
          </a:p>
          <a:p>
            <a:r>
              <a:rPr lang="en-GB" sz="1600" dirty="0" smtClean="0"/>
              <a:t>They think the best way to do this is to ensure that it is easy for people to get to most places by a short 20 minute return walk. </a:t>
            </a:r>
          </a:p>
          <a:p>
            <a:r>
              <a:rPr lang="en-GB" sz="1400" b="1" dirty="0" smtClean="0"/>
              <a:t>10 minutes there, 10 minutes back</a:t>
            </a:r>
            <a:r>
              <a:rPr lang="en-GB" sz="1600" dirty="0" smtClean="0"/>
              <a:t>. </a:t>
            </a:r>
          </a:p>
          <a:p>
            <a:r>
              <a:rPr lang="en-GB" sz="1800" b="1" dirty="0" smtClean="0">
                <a:solidFill>
                  <a:schemeClr val="accent5"/>
                </a:solidFill>
                <a:hlinkClick r:id="rId3"/>
              </a:rPr>
              <a:t>What do we need to make this happen?</a:t>
            </a:r>
            <a:endParaRPr lang="en-GB" sz="1800" b="1" dirty="0" smtClean="0">
              <a:solidFill>
                <a:schemeClr val="accent5"/>
              </a:solidFill>
            </a:endParaRPr>
          </a:p>
        </p:txBody>
      </p:sp>
      <p:sp>
        <p:nvSpPr>
          <p:cNvPr id="8" name="Text Placeholder 7"/>
          <p:cNvSpPr>
            <a:spLocks noGrp="1"/>
          </p:cNvSpPr>
          <p:nvPr>
            <p:ph type="body" sz="quarter" idx="12"/>
          </p:nvPr>
        </p:nvSpPr>
        <p:spPr/>
        <p:txBody>
          <a:bodyPr/>
          <a:lstStyle/>
          <a:p>
            <a:endParaRPr lang="en-GB"/>
          </a:p>
        </p:txBody>
      </p:sp>
      <p:sp>
        <p:nvSpPr>
          <p:cNvPr id="9" name="Picture Placeholder 8"/>
          <p:cNvSpPr>
            <a:spLocks noGrp="1"/>
          </p:cNvSpPr>
          <p:nvPr>
            <p:ph type="pic" sz="quarter" idx="13"/>
          </p:nvPr>
        </p:nvSpPr>
        <p:spPr>
          <a:xfrm>
            <a:off x="5796136" y="1295400"/>
            <a:ext cx="2952577" cy="3148558"/>
          </a:xfrm>
        </p:spPr>
      </p:sp>
      <p:sp>
        <p:nvSpPr>
          <p:cNvPr id="10" name="Text Placeholder 9"/>
          <p:cNvSpPr>
            <a:spLocks noGrp="1"/>
          </p:cNvSpPr>
          <p:nvPr>
            <p:ph type="body" sz="quarter" idx="18"/>
          </p:nvPr>
        </p:nvSpPr>
        <p:spPr/>
        <p:txBody>
          <a:bodyPr/>
          <a:lstStyle/>
          <a:p>
            <a:endParaRPr lang="en-GB" dirty="0"/>
          </a:p>
        </p:txBody>
      </p:sp>
      <p:pic>
        <p:nvPicPr>
          <p:cNvPr id="1026" name="Picture 2" descr="https://www.sustrans.org.uk/media/6802/cycling-segregated-path-city-bame-sustrans_southcw19_075-2019-john-linton-all-rights-reserved.jpg?anchor=center&amp;mode=crop&amp;width=730&amp;height=410"/>
          <p:cNvPicPr>
            <a:picLocks noChangeAspect="1" noChangeArrowheads="1"/>
          </p:cNvPicPr>
          <p:nvPr/>
        </p:nvPicPr>
        <p:blipFill rotWithShape="1">
          <a:blip r:embed="rId4">
            <a:extLst>
              <a:ext uri="{28A0092B-C50C-407E-A947-70E740481C1C}">
                <a14:useLocalDpi xmlns:a14="http://schemas.microsoft.com/office/drawing/2010/main" val="0"/>
              </a:ext>
            </a:extLst>
          </a:blip>
          <a:srcRect l="17801" r="29535"/>
          <a:stretch/>
        </p:blipFill>
        <p:spPr bwMode="auto">
          <a:xfrm>
            <a:off x="5795672" y="1278198"/>
            <a:ext cx="2952328" cy="3148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ownload Free png youtube-play-button-transparent-png-15 - My Hawaii -  DLPNG.com">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7213" y="4101120"/>
            <a:ext cx="685676" cy="68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790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8172488" cy="396000"/>
          </a:xfrm>
        </p:spPr>
        <p:txBody>
          <a:bodyPr/>
          <a:lstStyle/>
          <a:p>
            <a:r>
              <a:rPr lang="en-GB" dirty="0" smtClean="0"/>
              <a:t>Components of a 20 min neighbourhood</a:t>
            </a:r>
            <a:endParaRPr lang="en-GB" dirty="0"/>
          </a:p>
        </p:txBody>
      </p:sp>
      <p:sp>
        <p:nvSpPr>
          <p:cNvPr id="8" name="Oval 7"/>
          <p:cNvSpPr/>
          <p:nvPr/>
        </p:nvSpPr>
        <p:spPr>
          <a:xfrm>
            <a:off x="3426964" y="2059818"/>
            <a:ext cx="2796859" cy="1475846"/>
          </a:xfrm>
          <a:prstGeom prst="ellipse">
            <a:avLst/>
          </a:prstGeom>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dirty="0" smtClean="0">
                <a:solidFill>
                  <a:schemeClr val="tx1"/>
                </a:solidFill>
              </a:rPr>
              <a:t>20 minute neighbourhood</a:t>
            </a:r>
            <a:endParaRPr lang="en-GB" sz="1800" b="1" dirty="0">
              <a:solidFill>
                <a:schemeClr val="tx1"/>
              </a:solidFill>
            </a:endParaRPr>
          </a:p>
        </p:txBody>
      </p:sp>
      <p:cxnSp>
        <p:nvCxnSpPr>
          <p:cNvPr id="11" name="Straight Arrow Connector 10"/>
          <p:cNvCxnSpPr/>
          <p:nvPr/>
        </p:nvCxnSpPr>
        <p:spPr>
          <a:xfrm flipV="1">
            <a:off x="5932226" y="1645391"/>
            <a:ext cx="576064" cy="64807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970286" y="1836903"/>
            <a:ext cx="597243" cy="532145"/>
          </a:xfrm>
          <a:prstGeom prst="straightConnector1">
            <a:avLst/>
          </a:prstGeom>
          <a:ln w="28575">
            <a:solidFill>
              <a:srgbClr val="CB3B9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829189" y="3152977"/>
            <a:ext cx="648072" cy="36428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7" idx="0"/>
          </p:cNvCxnSpPr>
          <p:nvPr/>
        </p:nvCxnSpPr>
        <p:spPr>
          <a:xfrm>
            <a:off x="4825393" y="3570763"/>
            <a:ext cx="0" cy="63131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05424" y="3210723"/>
            <a:ext cx="716173" cy="54785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19" y="3931309"/>
            <a:ext cx="1440000" cy="14400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827" y="3931309"/>
            <a:ext cx="1440000" cy="1440000"/>
          </a:xfrm>
          <a:prstGeom prst="rect">
            <a:avLst/>
          </a:prstGeom>
        </p:spPr>
      </p:pic>
      <p:sp>
        <p:nvSpPr>
          <p:cNvPr id="23" name="TextBox 22"/>
          <p:cNvSpPr txBox="1"/>
          <p:nvPr/>
        </p:nvSpPr>
        <p:spPr>
          <a:xfrm>
            <a:off x="1475656" y="1252128"/>
            <a:ext cx="1494630" cy="584775"/>
          </a:xfrm>
          <a:prstGeom prst="rect">
            <a:avLst/>
          </a:prstGeom>
          <a:noFill/>
        </p:spPr>
        <p:txBody>
          <a:bodyPr wrap="square" rtlCol="0">
            <a:spAutoFit/>
          </a:bodyPr>
          <a:lstStyle/>
          <a:p>
            <a:pPr algn="ctr"/>
            <a:r>
              <a:rPr lang="en-GB" sz="1600" dirty="0" smtClean="0"/>
              <a:t>Places of work/learning</a:t>
            </a:r>
            <a:endParaRPr lang="en-GB" sz="1600" dirty="0"/>
          </a:p>
        </p:txBody>
      </p:sp>
      <p:sp>
        <p:nvSpPr>
          <p:cNvPr id="24" name="TextBox 23"/>
          <p:cNvSpPr txBox="1"/>
          <p:nvPr/>
        </p:nvSpPr>
        <p:spPr>
          <a:xfrm>
            <a:off x="6529469" y="1252127"/>
            <a:ext cx="1468896" cy="584775"/>
          </a:xfrm>
          <a:prstGeom prst="rect">
            <a:avLst/>
          </a:prstGeom>
          <a:noFill/>
        </p:spPr>
        <p:txBody>
          <a:bodyPr wrap="square" rtlCol="0">
            <a:spAutoFit/>
          </a:bodyPr>
          <a:lstStyle/>
          <a:p>
            <a:pPr algn="ctr"/>
            <a:r>
              <a:rPr lang="en-GB" sz="1600" dirty="0" smtClean="0"/>
              <a:t>Places we need to go to</a:t>
            </a:r>
            <a:endParaRPr lang="en-GB" sz="1600" dirty="0"/>
          </a:p>
        </p:txBody>
      </p:sp>
      <p:sp>
        <p:nvSpPr>
          <p:cNvPr id="25" name="TextBox 24"/>
          <p:cNvSpPr txBox="1"/>
          <p:nvPr/>
        </p:nvSpPr>
        <p:spPr>
          <a:xfrm>
            <a:off x="6821597" y="3680270"/>
            <a:ext cx="1354162" cy="584775"/>
          </a:xfrm>
          <a:prstGeom prst="rect">
            <a:avLst/>
          </a:prstGeom>
          <a:noFill/>
        </p:spPr>
        <p:txBody>
          <a:bodyPr wrap="square" rtlCol="0">
            <a:spAutoFit/>
          </a:bodyPr>
          <a:lstStyle/>
          <a:p>
            <a:pPr algn="ctr"/>
            <a:r>
              <a:rPr lang="en-GB" sz="1600" dirty="0" smtClean="0"/>
              <a:t>Places we want to go to</a:t>
            </a:r>
            <a:endParaRPr lang="en-GB" sz="1600" dirty="0"/>
          </a:p>
        </p:txBody>
      </p:sp>
      <p:sp>
        <p:nvSpPr>
          <p:cNvPr id="26" name="TextBox 25"/>
          <p:cNvSpPr txBox="1"/>
          <p:nvPr/>
        </p:nvSpPr>
        <p:spPr>
          <a:xfrm>
            <a:off x="1615827" y="3467670"/>
            <a:ext cx="1213362" cy="584775"/>
          </a:xfrm>
          <a:prstGeom prst="rect">
            <a:avLst/>
          </a:prstGeom>
          <a:noFill/>
        </p:spPr>
        <p:txBody>
          <a:bodyPr wrap="square" rtlCol="0">
            <a:spAutoFit/>
          </a:bodyPr>
          <a:lstStyle/>
          <a:p>
            <a:pPr algn="ctr"/>
            <a:r>
              <a:rPr lang="en-GB" sz="1600" dirty="0" smtClean="0"/>
              <a:t>Places we live</a:t>
            </a:r>
            <a:endParaRPr lang="en-GB" sz="1600" dirty="0"/>
          </a:p>
        </p:txBody>
      </p:sp>
      <p:sp>
        <p:nvSpPr>
          <p:cNvPr id="27" name="TextBox 26"/>
          <p:cNvSpPr txBox="1"/>
          <p:nvPr/>
        </p:nvSpPr>
        <p:spPr>
          <a:xfrm>
            <a:off x="4148312" y="4202077"/>
            <a:ext cx="1354162" cy="584775"/>
          </a:xfrm>
          <a:prstGeom prst="rect">
            <a:avLst/>
          </a:prstGeom>
          <a:noFill/>
        </p:spPr>
        <p:txBody>
          <a:bodyPr wrap="square" rtlCol="0">
            <a:spAutoFit/>
          </a:bodyPr>
          <a:lstStyle/>
          <a:p>
            <a:pPr algn="ctr"/>
            <a:r>
              <a:rPr lang="en-GB" sz="1600" dirty="0" smtClean="0"/>
              <a:t>How we get there</a:t>
            </a:r>
            <a:endParaRPr lang="en-GB" sz="1600" dirty="0"/>
          </a:p>
        </p:txBody>
      </p:sp>
    </p:spTree>
    <p:extLst>
      <p:ext uri="{BB962C8B-B14F-4D97-AF65-F5344CB8AC3E}">
        <p14:creationId xmlns:p14="http://schemas.microsoft.com/office/powerpoint/2010/main" val="390347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4" name="Text Placeholder 3"/>
          <p:cNvSpPr>
            <a:spLocks noGrp="1"/>
          </p:cNvSpPr>
          <p:nvPr>
            <p:ph type="body" sz="quarter" idx="10"/>
          </p:nvPr>
        </p:nvSpPr>
        <p:spPr>
          <a:xfrm>
            <a:off x="792000" y="557795"/>
            <a:ext cx="6876344" cy="396000"/>
          </a:xfrm>
        </p:spPr>
        <p:txBody>
          <a:bodyPr/>
          <a:lstStyle/>
          <a:p>
            <a:r>
              <a:rPr lang="en-GB" dirty="0"/>
              <a:t>Components of a 20 min </a:t>
            </a:r>
            <a:r>
              <a:rPr lang="en-GB" dirty="0" smtClean="0"/>
              <a:t>neighbourhood</a:t>
            </a:r>
            <a:endParaRPr lang="en-GB" dirty="0"/>
          </a:p>
        </p:txBody>
      </p:sp>
      <p:sp>
        <p:nvSpPr>
          <p:cNvPr id="5" name="TextBox 4"/>
          <p:cNvSpPr txBox="1"/>
          <p:nvPr/>
        </p:nvSpPr>
        <p:spPr>
          <a:xfrm>
            <a:off x="2386177" y="1299297"/>
            <a:ext cx="1512000" cy="324000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en-GB" sz="1200" b="1" dirty="0" smtClean="0"/>
              <a:t>Places we need</a:t>
            </a:r>
          </a:p>
          <a:p>
            <a:pPr>
              <a:spcAft>
                <a:spcPts val="600"/>
              </a:spcAft>
            </a:pPr>
            <a:r>
              <a:rPr lang="en-GB" sz="1200" dirty="0" smtClean="0"/>
              <a:t>Health</a:t>
            </a:r>
          </a:p>
          <a:p>
            <a:pPr marL="171450" indent="-171450">
              <a:spcAft>
                <a:spcPts val="600"/>
              </a:spcAft>
              <a:buFont typeface="Arial" panose="020B0604020202020204" pitchFamily="34" charset="0"/>
              <a:buChar char="•"/>
            </a:pPr>
            <a:r>
              <a:rPr lang="en-GB" sz="1200" dirty="0" smtClean="0"/>
              <a:t>Doctors</a:t>
            </a:r>
          </a:p>
          <a:p>
            <a:pPr marL="171450" indent="-171450">
              <a:spcAft>
                <a:spcPts val="600"/>
              </a:spcAft>
              <a:buFont typeface="Arial" panose="020B0604020202020204" pitchFamily="34" charset="0"/>
              <a:buChar char="•"/>
            </a:pPr>
            <a:r>
              <a:rPr lang="en-GB" sz="1200" dirty="0" smtClean="0"/>
              <a:t>Dentists</a:t>
            </a:r>
          </a:p>
          <a:p>
            <a:pPr marL="171450" indent="-171450">
              <a:spcAft>
                <a:spcPts val="600"/>
              </a:spcAft>
              <a:buFont typeface="Arial" panose="020B0604020202020204" pitchFamily="34" charset="0"/>
              <a:buChar char="•"/>
            </a:pPr>
            <a:r>
              <a:rPr lang="en-GB" sz="1200" dirty="0" smtClean="0"/>
              <a:t>Pharmacy</a:t>
            </a:r>
          </a:p>
          <a:p>
            <a:pPr>
              <a:spcAft>
                <a:spcPts val="600"/>
              </a:spcAft>
            </a:pPr>
            <a:r>
              <a:rPr lang="en-GB" sz="1200" dirty="0" smtClean="0"/>
              <a:t>Food</a:t>
            </a:r>
          </a:p>
          <a:p>
            <a:pPr marL="171450" indent="-171450">
              <a:spcAft>
                <a:spcPts val="600"/>
              </a:spcAft>
              <a:buFont typeface="Arial" panose="020B0604020202020204" pitchFamily="34" charset="0"/>
              <a:buChar char="•"/>
            </a:pPr>
            <a:r>
              <a:rPr lang="en-GB" sz="1200" dirty="0" smtClean="0"/>
              <a:t>Shops </a:t>
            </a:r>
          </a:p>
          <a:p>
            <a:pPr marL="171450" indent="-171450">
              <a:spcAft>
                <a:spcPts val="600"/>
              </a:spcAft>
              <a:buFont typeface="Arial" panose="020B0604020202020204" pitchFamily="34" charset="0"/>
              <a:buChar char="•"/>
            </a:pPr>
            <a:r>
              <a:rPr lang="en-GB" sz="1200" dirty="0" smtClean="0"/>
              <a:t>Places to eat</a:t>
            </a:r>
          </a:p>
          <a:p>
            <a:pPr>
              <a:spcAft>
                <a:spcPts val="600"/>
              </a:spcAft>
            </a:pPr>
            <a:r>
              <a:rPr lang="en-GB" sz="1200" dirty="0" smtClean="0"/>
              <a:t>Money</a:t>
            </a:r>
          </a:p>
          <a:p>
            <a:pPr marL="171450" indent="-171450">
              <a:spcAft>
                <a:spcPts val="600"/>
              </a:spcAft>
              <a:buFont typeface="Arial" panose="020B0604020202020204" pitchFamily="34" charset="0"/>
              <a:buChar char="•"/>
            </a:pPr>
            <a:r>
              <a:rPr lang="en-GB" sz="1200" dirty="0" smtClean="0"/>
              <a:t>Banks</a:t>
            </a:r>
          </a:p>
          <a:p>
            <a:pPr marL="171450" indent="-171450">
              <a:spcAft>
                <a:spcPts val="600"/>
              </a:spcAft>
              <a:buFont typeface="Arial" panose="020B0604020202020204" pitchFamily="34" charset="0"/>
              <a:buChar char="•"/>
            </a:pPr>
            <a:r>
              <a:rPr lang="en-GB" sz="1200" dirty="0" smtClean="0"/>
              <a:t>Post Offices</a:t>
            </a:r>
          </a:p>
        </p:txBody>
      </p:sp>
      <p:sp>
        <p:nvSpPr>
          <p:cNvPr id="6" name="TextBox 5"/>
          <p:cNvSpPr txBox="1"/>
          <p:nvPr/>
        </p:nvSpPr>
        <p:spPr>
          <a:xfrm>
            <a:off x="3959624" y="1306477"/>
            <a:ext cx="1512000" cy="324000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Aft>
                <a:spcPts val="600"/>
              </a:spcAft>
            </a:pPr>
            <a:r>
              <a:rPr lang="en-GB" sz="1200" b="1" dirty="0" smtClean="0"/>
              <a:t>Places we want</a:t>
            </a:r>
          </a:p>
          <a:p>
            <a:pPr>
              <a:spcAft>
                <a:spcPts val="600"/>
              </a:spcAft>
            </a:pPr>
            <a:r>
              <a:rPr lang="en-GB" sz="1200" dirty="0" smtClean="0"/>
              <a:t>Entertainment</a:t>
            </a:r>
          </a:p>
          <a:p>
            <a:pPr marL="171450" indent="-171450">
              <a:spcAft>
                <a:spcPts val="600"/>
              </a:spcAft>
              <a:buFont typeface="Arial" panose="020B0604020202020204" pitchFamily="34" charset="0"/>
              <a:buChar char="•"/>
            </a:pPr>
            <a:r>
              <a:rPr lang="en-GB" sz="1200" dirty="0" smtClean="0"/>
              <a:t>Cinema/theatre</a:t>
            </a:r>
          </a:p>
          <a:p>
            <a:pPr marL="171450" indent="-171450">
              <a:spcAft>
                <a:spcPts val="600"/>
              </a:spcAft>
              <a:buFont typeface="Arial" panose="020B0604020202020204" pitchFamily="34" charset="0"/>
              <a:buChar char="•"/>
            </a:pPr>
            <a:r>
              <a:rPr lang="en-GB" sz="1200" dirty="0" smtClean="0"/>
              <a:t>Community halls</a:t>
            </a:r>
          </a:p>
          <a:p>
            <a:pPr marL="171450" indent="-171450">
              <a:spcAft>
                <a:spcPts val="600"/>
              </a:spcAft>
              <a:buFont typeface="Arial" panose="020B0604020202020204" pitchFamily="34" charset="0"/>
              <a:buChar char="•"/>
            </a:pPr>
            <a:r>
              <a:rPr lang="en-GB" sz="1200" dirty="0" smtClean="0"/>
              <a:t>Religious spaces</a:t>
            </a:r>
          </a:p>
          <a:p>
            <a:pPr>
              <a:spcAft>
                <a:spcPts val="600"/>
              </a:spcAft>
            </a:pPr>
            <a:r>
              <a:rPr lang="en-GB" sz="1200" dirty="0" smtClean="0"/>
              <a:t>Sport</a:t>
            </a:r>
          </a:p>
          <a:p>
            <a:pPr marL="171450" indent="-171450">
              <a:spcAft>
                <a:spcPts val="600"/>
              </a:spcAft>
              <a:buFont typeface="Arial" panose="020B0604020202020204" pitchFamily="34" charset="0"/>
              <a:buChar char="•"/>
            </a:pPr>
            <a:r>
              <a:rPr lang="en-GB" sz="1200" dirty="0" smtClean="0"/>
              <a:t>Sport fields</a:t>
            </a:r>
          </a:p>
          <a:p>
            <a:pPr marL="171450" indent="-171450">
              <a:spcAft>
                <a:spcPts val="600"/>
              </a:spcAft>
              <a:buFont typeface="Arial" panose="020B0604020202020204" pitchFamily="34" charset="0"/>
              <a:buChar char="•"/>
            </a:pPr>
            <a:r>
              <a:rPr lang="en-GB" sz="1200" dirty="0" smtClean="0"/>
              <a:t>Swimming pools</a:t>
            </a:r>
          </a:p>
          <a:p>
            <a:pPr>
              <a:spcAft>
                <a:spcPts val="600"/>
              </a:spcAft>
            </a:pPr>
            <a:r>
              <a:rPr lang="en-GB" sz="1200" dirty="0" smtClean="0"/>
              <a:t>Outside</a:t>
            </a:r>
          </a:p>
          <a:p>
            <a:pPr marL="171450" indent="-171450">
              <a:spcAft>
                <a:spcPts val="600"/>
              </a:spcAft>
              <a:buFont typeface="Arial" panose="020B0604020202020204" pitchFamily="34" charset="0"/>
              <a:buChar char="•"/>
            </a:pPr>
            <a:r>
              <a:rPr lang="en-GB" sz="1200" dirty="0" smtClean="0"/>
              <a:t>Public parks</a:t>
            </a:r>
          </a:p>
          <a:p>
            <a:pPr marL="171450" indent="-171450">
              <a:spcAft>
                <a:spcPts val="600"/>
              </a:spcAft>
              <a:buFont typeface="Arial" panose="020B0604020202020204" pitchFamily="34" charset="0"/>
              <a:buChar char="•"/>
            </a:pPr>
            <a:r>
              <a:rPr lang="en-GB" sz="1200" dirty="0" smtClean="0"/>
              <a:t>Playgrounds</a:t>
            </a:r>
          </a:p>
          <a:p>
            <a:pPr marL="171450" indent="-171450">
              <a:spcAft>
                <a:spcPts val="600"/>
              </a:spcAft>
              <a:buFont typeface="Arial" panose="020B0604020202020204" pitchFamily="34" charset="0"/>
              <a:buChar char="•"/>
            </a:pPr>
            <a:r>
              <a:rPr lang="en-GB" sz="1200" dirty="0" smtClean="0"/>
              <a:t>Hang-out spaces</a:t>
            </a:r>
            <a:endParaRPr lang="en-GB" sz="1200" dirty="0"/>
          </a:p>
        </p:txBody>
      </p:sp>
      <p:sp>
        <p:nvSpPr>
          <p:cNvPr id="7" name="TextBox 6"/>
          <p:cNvSpPr txBox="1"/>
          <p:nvPr/>
        </p:nvSpPr>
        <p:spPr>
          <a:xfrm>
            <a:off x="5550297" y="1306474"/>
            <a:ext cx="1512000" cy="324000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GB" sz="1200" b="1" dirty="0" smtClean="0"/>
              <a:t>Places to live</a:t>
            </a:r>
          </a:p>
          <a:p>
            <a:pPr>
              <a:spcAft>
                <a:spcPts val="600"/>
              </a:spcAft>
            </a:pPr>
            <a:r>
              <a:rPr lang="en-GB" sz="1200" dirty="0" smtClean="0"/>
              <a:t>Houses</a:t>
            </a:r>
          </a:p>
          <a:p>
            <a:pPr marL="171450" indent="-171450">
              <a:spcAft>
                <a:spcPts val="600"/>
              </a:spcAft>
              <a:buFont typeface="Arial" panose="020B0604020202020204" pitchFamily="34" charset="0"/>
              <a:buChar char="•"/>
            </a:pPr>
            <a:r>
              <a:rPr lang="en-GB" sz="1200" dirty="0" smtClean="0"/>
              <a:t>Well maintained</a:t>
            </a:r>
          </a:p>
          <a:p>
            <a:pPr marL="171450" indent="-171450">
              <a:spcAft>
                <a:spcPts val="600"/>
              </a:spcAft>
              <a:buFont typeface="Arial" panose="020B0604020202020204" pitchFamily="34" charset="0"/>
              <a:buChar char="•"/>
            </a:pPr>
            <a:r>
              <a:rPr lang="en-GB" sz="1200" dirty="0" smtClean="0"/>
              <a:t>Different types</a:t>
            </a:r>
          </a:p>
          <a:p>
            <a:pPr marL="483091" lvl="1" indent="-171450">
              <a:spcAft>
                <a:spcPts val="600"/>
              </a:spcAft>
              <a:buFont typeface="Arial" panose="020B0604020202020204" pitchFamily="34" charset="0"/>
              <a:buChar char="•"/>
            </a:pPr>
            <a:r>
              <a:rPr lang="en-GB" sz="1200" dirty="0" smtClean="0"/>
              <a:t>Flats</a:t>
            </a:r>
          </a:p>
          <a:p>
            <a:pPr marL="483091" lvl="1" indent="-171450">
              <a:spcAft>
                <a:spcPts val="600"/>
              </a:spcAft>
              <a:buFont typeface="Arial" panose="020B0604020202020204" pitchFamily="34" charset="0"/>
              <a:buChar char="•"/>
            </a:pPr>
            <a:r>
              <a:rPr lang="en-GB" sz="1200" dirty="0" smtClean="0"/>
              <a:t>Houses</a:t>
            </a:r>
          </a:p>
          <a:p>
            <a:pPr marL="483091" lvl="1" indent="-171450">
              <a:spcAft>
                <a:spcPts val="600"/>
              </a:spcAft>
              <a:buFont typeface="Arial" panose="020B0604020202020204" pitchFamily="34" charset="0"/>
              <a:buChar char="•"/>
            </a:pPr>
            <a:r>
              <a:rPr lang="en-GB" sz="1200" dirty="0" smtClean="0"/>
              <a:t>Care homes</a:t>
            </a:r>
            <a:endParaRPr lang="en-GB" sz="1200" dirty="0"/>
          </a:p>
          <a:p>
            <a:pPr>
              <a:spcAft>
                <a:spcPts val="600"/>
              </a:spcAft>
            </a:pPr>
            <a:r>
              <a:rPr lang="en-GB" sz="1200" dirty="0" smtClean="0"/>
              <a:t>Streets</a:t>
            </a:r>
          </a:p>
          <a:p>
            <a:pPr marL="171450" indent="-171450">
              <a:spcAft>
                <a:spcPts val="600"/>
              </a:spcAft>
              <a:buFont typeface="Arial" panose="020B0604020202020204" pitchFamily="34" charset="0"/>
              <a:buChar char="•"/>
            </a:pPr>
            <a:r>
              <a:rPr lang="en-GB" sz="1200" dirty="0" smtClean="0"/>
              <a:t>Clean and tidy</a:t>
            </a:r>
          </a:p>
          <a:p>
            <a:pPr marL="171450" indent="-171450">
              <a:spcAft>
                <a:spcPts val="600"/>
              </a:spcAft>
              <a:buFont typeface="Arial" panose="020B0604020202020204" pitchFamily="34" charset="0"/>
              <a:buChar char="•"/>
            </a:pPr>
            <a:r>
              <a:rPr lang="en-GB" sz="1200" dirty="0" smtClean="0"/>
              <a:t>Trees and plants</a:t>
            </a:r>
          </a:p>
          <a:p>
            <a:pPr marL="171450" indent="-171450">
              <a:spcAft>
                <a:spcPts val="600"/>
              </a:spcAft>
              <a:buFont typeface="Arial" panose="020B0604020202020204" pitchFamily="34" charset="0"/>
              <a:buChar char="•"/>
            </a:pPr>
            <a:r>
              <a:rPr lang="en-GB" sz="1200" dirty="0" smtClean="0"/>
              <a:t>Feeling safe</a:t>
            </a:r>
          </a:p>
          <a:p>
            <a:pPr marL="171450" indent="-171450">
              <a:spcAft>
                <a:spcPts val="600"/>
              </a:spcAft>
              <a:buFont typeface="Arial" panose="020B0604020202020204" pitchFamily="34" charset="0"/>
              <a:buChar char="•"/>
            </a:pPr>
            <a:endParaRPr lang="en-GB" sz="1200" dirty="0" smtClean="0"/>
          </a:p>
        </p:txBody>
      </p:sp>
      <p:sp>
        <p:nvSpPr>
          <p:cNvPr id="8" name="TextBox 7"/>
          <p:cNvSpPr txBox="1"/>
          <p:nvPr/>
        </p:nvSpPr>
        <p:spPr>
          <a:xfrm>
            <a:off x="7140970" y="1304078"/>
            <a:ext cx="1512000" cy="324000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GB" sz="1200" b="1" dirty="0" smtClean="0"/>
              <a:t>How we get there</a:t>
            </a:r>
          </a:p>
          <a:p>
            <a:pPr>
              <a:spcAft>
                <a:spcPts val="600"/>
              </a:spcAft>
            </a:pPr>
            <a:r>
              <a:rPr lang="en-GB" sz="1200" dirty="0" smtClean="0"/>
              <a:t>Public Transport</a:t>
            </a:r>
          </a:p>
          <a:p>
            <a:pPr marL="171450" indent="-171450">
              <a:spcAft>
                <a:spcPts val="600"/>
              </a:spcAft>
              <a:buFont typeface="Arial" panose="020B0604020202020204" pitchFamily="34" charset="0"/>
              <a:buChar char="•"/>
            </a:pPr>
            <a:r>
              <a:rPr lang="en-GB" sz="1200" dirty="0" smtClean="0"/>
              <a:t>Buses, trams, trains</a:t>
            </a:r>
          </a:p>
          <a:p>
            <a:pPr>
              <a:spcAft>
                <a:spcPts val="600"/>
              </a:spcAft>
            </a:pPr>
            <a:r>
              <a:rPr lang="en-GB" sz="1200" dirty="0" smtClean="0"/>
              <a:t>Active Transport</a:t>
            </a:r>
          </a:p>
          <a:p>
            <a:pPr marL="171450" indent="-171450">
              <a:spcAft>
                <a:spcPts val="600"/>
              </a:spcAft>
              <a:buFont typeface="Arial" panose="020B0604020202020204" pitchFamily="34" charset="0"/>
              <a:buChar char="•"/>
            </a:pPr>
            <a:r>
              <a:rPr lang="en-GB" sz="1200" dirty="0" smtClean="0"/>
              <a:t>Cycle lanes</a:t>
            </a:r>
          </a:p>
          <a:p>
            <a:pPr marL="171450" indent="-171450">
              <a:spcAft>
                <a:spcPts val="600"/>
              </a:spcAft>
              <a:buFont typeface="Arial" panose="020B0604020202020204" pitchFamily="34" charset="0"/>
              <a:buChar char="•"/>
            </a:pPr>
            <a:r>
              <a:rPr lang="en-GB" sz="1200" dirty="0" smtClean="0"/>
              <a:t>Footpaths and pavements</a:t>
            </a:r>
          </a:p>
          <a:p>
            <a:pPr marL="171450" indent="-171450">
              <a:spcAft>
                <a:spcPts val="600"/>
              </a:spcAft>
              <a:buFont typeface="Arial" panose="020B0604020202020204" pitchFamily="34" charset="0"/>
              <a:buChar char="•"/>
            </a:pPr>
            <a:r>
              <a:rPr lang="en-GB" sz="1200" dirty="0" smtClean="0"/>
              <a:t>Safe crossings</a:t>
            </a:r>
          </a:p>
          <a:p>
            <a:pPr>
              <a:spcAft>
                <a:spcPts val="600"/>
              </a:spcAft>
            </a:pPr>
            <a:r>
              <a:rPr lang="en-GB" sz="1200" dirty="0" smtClean="0"/>
              <a:t>Cars</a:t>
            </a:r>
          </a:p>
          <a:p>
            <a:pPr marL="171450" indent="-171450">
              <a:spcAft>
                <a:spcPts val="600"/>
              </a:spcAft>
              <a:buFont typeface="Arial" panose="020B0604020202020204" pitchFamily="34" charset="0"/>
              <a:buChar char="•"/>
            </a:pPr>
            <a:r>
              <a:rPr lang="en-GB" sz="1200" dirty="0" smtClean="0"/>
              <a:t>Slow speeds</a:t>
            </a:r>
          </a:p>
          <a:p>
            <a:pPr marL="171450" indent="-171450">
              <a:spcAft>
                <a:spcPts val="600"/>
              </a:spcAft>
              <a:buFont typeface="Arial" panose="020B0604020202020204" pitchFamily="34" charset="0"/>
              <a:buChar char="•"/>
            </a:pPr>
            <a:r>
              <a:rPr lang="en-GB" sz="1200" dirty="0" smtClean="0"/>
              <a:t>Reduced traffic</a:t>
            </a:r>
            <a:endParaRPr lang="en-GB" sz="1200" dirty="0"/>
          </a:p>
        </p:txBody>
      </p:sp>
      <p:sp>
        <p:nvSpPr>
          <p:cNvPr id="11" name="TextBox 10"/>
          <p:cNvSpPr txBox="1"/>
          <p:nvPr/>
        </p:nvSpPr>
        <p:spPr>
          <a:xfrm>
            <a:off x="778278" y="1299297"/>
            <a:ext cx="1512000" cy="3240000"/>
          </a:xfrm>
          <a:prstGeom prst="rect">
            <a:avLst/>
          </a:prstGeom>
          <a:ln>
            <a:solidFill>
              <a:srgbClr val="CB3B9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spcAft>
                <a:spcPts val="600"/>
              </a:spcAft>
            </a:pPr>
            <a:r>
              <a:rPr lang="en-GB" sz="1200" b="1" dirty="0" smtClean="0"/>
              <a:t>Work / Learning</a:t>
            </a:r>
          </a:p>
          <a:p>
            <a:pPr>
              <a:spcAft>
                <a:spcPts val="600"/>
              </a:spcAft>
            </a:pPr>
            <a:r>
              <a:rPr lang="en-GB" sz="1200" dirty="0" smtClean="0"/>
              <a:t>Education</a:t>
            </a:r>
          </a:p>
          <a:p>
            <a:pPr marL="171450" indent="-171450">
              <a:spcAft>
                <a:spcPts val="600"/>
              </a:spcAft>
              <a:buFont typeface="Arial" panose="020B0604020202020204" pitchFamily="34" charset="0"/>
              <a:buChar char="•"/>
            </a:pPr>
            <a:r>
              <a:rPr lang="en-GB" sz="1200" dirty="0" smtClean="0"/>
              <a:t>Nurseries</a:t>
            </a:r>
          </a:p>
          <a:p>
            <a:pPr marL="171450" indent="-171450">
              <a:spcAft>
                <a:spcPts val="600"/>
              </a:spcAft>
              <a:buFont typeface="Arial" panose="020B0604020202020204" pitchFamily="34" charset="0"/>
              <a:buChar char="•"/>
            </a:pPr>
            <a:r>
              <a:rPr lang="en-GB" sz="1200" dirty="0" smtClean="0"/>
              <a:t>Primary Schools</a:t>
            </a:r>
          </a:p>
          <a:p>
            <a:pPr marL="171450" indent="-171450">
              <a:spcAft>
                <a:spcPts val="600"/>
              </a:spcAft>
              <a:buFont typeface="Arial" panose="020B0604020202020204" pitchFamily="34" charset="0"/>
              <a:buChar char="•"/>
            </a:pPr>
            <a:r>
              <a:rPr lang="en-GB" sz="1200" dirty="0" smtClean="0"/>
              <a:t>High Schools</a:t>
            </a:r>
          </a:p>
          <a:p>
            <a:pPr>
              <a:spcAft>
                <a:spcPts val="600"/>
              </a:spcAft>
            </a:pPr>
            <a:r>
              <a:rPr lang="en-GB" sz="1200" dirty="0" smtClean="0"/>
              <a:t>Employment</a:t>
            </a:r>
          </a:p>
          <a:p>
            <a:pPr marL="171450" indent="-171450">
              <a:spcAft>
                <a:spcPts val="600"/>
              </a:spcAft>
              <a:buFont typeface="Arial" panose="020B0604020202020204" pitchFamily="34" charset="0"/>
              <a:buChar char="•"/>
            </a:pPr>
            <a:r>
              <a:rPr lang="en-GB" sz="1200" dirty="0" smtClean="0"/>
              <a:t>Offices</a:t>
            </a:r>
          </a:p>
          <a:p>
            <a:pPr marL="171450" indent="-171450">
              <a:spcAft>
                <a:spcPts val="600"/>
              </a:spcAft>
              <a:buFont typeface="Arial" panose="020B0604020202020204" pitchFamily="34" charset="0"/>
              <a:buChar char="•"/>
            </a:pPr>
            <a:r>
              <a:rPr lang="en-GB" sz="1200" dirty="0" smtClean="0"/>
              <a:t>Other places where people can work</a:t>
            </a:r>
          </a:p>
          <a:p>
            <a:pPr>
              <a:spcAft>
                <a:spcPts val="600"/>
              </a:spcAft>
            </a:pPr>
            <a:r>
              <a:rPr lang="en-GB" sz="1200" dirty="0" smtClean="0"/>
              <a:t>Libraries</a:t>
            </a:r>
          </a:p>
          <a:p>
            <a:pPr marL="171450" indent="-171450">
              <a:lnSpc>
                <a:spcPct val="150000"/>
              </a:lnSpc>
              <a:buFont typeface="Arial" panose="020B0604020202020204" pitchFamily="34" charset="0"/>
              <a:buChar char="•"/>
            </a:pPr>
            <a:endParaRPr lang="en-GB" sz="1200" dirty="0"/>
          </a:p>
        </p:txBody>
      </p:sp>
    </p:spTree>
    <p:extLst>
      <p:ext uri="{BB962C8B-B14F-4D97-AF65-F5344CB8AC3E}">
        <p14:creationId xmlns:p14="http://schemas.microsoft.com/office/powerpoint/2010/main" val="2186166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rapic of helath, economy, livability and climate benefits of 20 min neighbourhoods"/>
          <p:cNvPicPr>
            <a:picLocks noChangeAspect="1" noChangeArrowheads="1"/>
          </p:cNvPicPr>
          <p:nvPr/>
        </p:nvPicPr>
        <p:blipFill rotWithShape="1">
          <a:blip r:embed="rId3">
            <a:extLst>
              <a:ext uri="{28A0092B-C50C-407E-A947-70E740481C1C}">
                <a14:useLocalDpi xmlns:a14="http://schemas.microsoft.com/office/drawing/2010/main" val="0"/>
              </a:ext>
            </a:extLst>
          </a:blip>
          <a:srcRect t="3781" b="2859"/>
          <a:stretch/>
        </p:blipFill>
        <p:spPr bwMode="auto">
          <a:xfrm>
            <a:off x="5796137" y="1290862"/>
            <a:ext cx="2951864" cy="316590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792000" y="557795"/>
            <a:ext cx="6156264" cy="396000"/>
          </a:xfrm>
        </p:spPr>
        <p:txBody>
          <a:bodyPr/>
          <a:lstStyle/>
          <a:p>
            <a:r>
              <a:rPr lang="en-GB" dirty="0" smtClean="0">
                <a:solidFill>
                  <a:schemeClr val="accent3"/>
                </a:solidFill>
              </a:rPr>
              <a:t>20 minute neighbourhoods in Scotland</a:t>
            </a:r>
            <a:endParaRPr lang="en-GB" dirty="0">
              <a:solidFill>
                <a:schemeClr val="accent3"/>
              </a:solidFill>
            </a:endParaRPr>
          </a:p>
        </p:txBody>
      </p:sp>
      <p:sp>
        <p:nvSpPr>
          <p:cNvPr id="3" name="Text Placeholder 2"/>
          <p:cNvSpPr>
            <a:spLocks noGrp="1"/>
          </p:cNvSpPr>
          <p:nvPr>
            <p:ph type="body" sz="quarter" idx="11"/>
          </p:nvPr>
        </p:nvSpPr>
        <p:spPr>
          <a:xfrm>
            <a:off x="792000" y="1295999"/>
            <a:ext cx="4644095" cy="2931513"/>
          </a:xfrm>
        </p:spPr>
        <p:txBody>
          <a:bodyPr/>
          <a:lstStyle/>
          <a:p>
            <a:r>
              <a:rPr lang="en-GB" dirty="0" smtClean="0"/>
              <a:t>The Scottish Government has said that they:</a:t>
            </a:r>
          </a:p>
          <a:p>
            <a:pPr algn="ctr"/>
            <a:r>
              <a:rPr lang="en-GB" dirty="0" smtClean="0">
                <a:solidFill>
                  <a:srgbClr val="CB3B95"/>
                </a:solidFill>
              </a:rPr>
              <a:t>“support </a:t>
            </a:r>
            <a:r>
              <a:rPr lang="en-GB" dirty="0">
                <a:solidFill>
                  <a:srgbClr val="CB3B95"/>
                </a:solidFill>
              </a:rPr>
              <a:t>the idea of 20 minute </a:t>
            </a:r>
            <a:r>
              <a:rPr lang="en-GB" dirty="0" smtClean="0">
                <a:solidFill>
                  <a:srgbClr val="CB3B95"/>
                </a:solidFill>
              </a:rPr>
              <a:t>neighbourhoods – where people can meet their needs within a 20 minute walk from their house – enabling people to live better, healthier lives and supporting our net zero ambitions”</a:t>
            </a:r>
            <a:r>
              <a:rPr lang="en-GB" dirty="0" smtClean="0">
                <a:solidFill>
                  <a:schemeClr val="accent2"/>
                </a:solidFill>
              </a:rPr>
              <a:t/>
            </a:r>
            <a:br>
              <a:rPr lang="en-GB" dirty="0" smtClean="0">
                <a:solidFill>
                  <a:schemeClr val="accent2"/>
                </a:solidFill>
              </a:rPr>
            </a:br>
            <a:r>
              <a:rPr lang="en-GB" dirty="0" smtClean="0">
                <a:solidFill>
                  <a:schemeClr val="accent2"/>
                </a:solidFill>
              </a:rPr>
              <a:t/>
            </a:r>
            <a:br>
              <a:rPr lang="en-GB" dirty="0" smtClean="0">
                <a:solidFill>
                  <a:schemeClr val="accent2"/>
                </a:solidFill>
              </a:rPr>
            </a:br>
            <a:endParaRPr lang="en-GB" sz="1800" b="1" dirty="0" smtClean="0"/>
          </a:p>
          <a:p>
            <a:r>
              <a:rPr lang="en-GB" sz="1800" b="1" dirty="0" smtClean="0"/>
              <a:t>		Can you think of any other benefits 		of 20 minute neighbourhoods?</a:t>
            </a:r>
          </a:p>
          <a:p>
            <a:endParaRPr lang="en-GB" dirty="0"/>
          </a:p>
        </p:txBody>
      </p:sp>
      <p:sp>
        <p:nvSpPr>
          <p:cNvPr id="4" name="Text Placeholder 3"/>
          <p:cNvSpPr>
            <a:spLocks noGrp="1"/>
          </p:cNvSpPr>
          <p:nvPr>
            <p:ph type="body" sz="quarter" idx="12"/>
          </p:nvPr>
        </p:nvSpPr>
        <p:spPr/>
        <p:txBody>
          <a:bodyPr/>
          <a:lstStyle/>
          <a:p>
            <a:endParaRPr lang="en-GB"/>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657" t="14533" r="30026" b="18826"/>
          <a:stretch/>
        </p:blipFill>
        <p:spPr>
          <a:xfrm>
            <a:off x="431958" y="3129555"/>
            <a:ext cx="936104" cy="1440161"/>
          </a:xfrm>
          <a:prstGeom prst="rect">
            <a:avLst/>
          </a:prstGeom>
        </p:spPr>
      </p:pic>
    </p:spTree>
    <p:extLst>
      <p:ext uri="{BB962C8B-B14F-4D97-AF65-F5344CB8AC3E}">
        <p14:creationId xmlns:p14="http://schemas.microsoft.com/office/powerpoint/2010/main" val="1015296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Text Placeholder 2"/>
          <p:cNvSpPr>
            <a:spLocks noGrp="1"/>
          </p:cNvSpPr>
          <p:nvPr>
            <p:ph type="body" sz="quarter" idx="13"/>
          </p:nvPr>
        </p:nvSpPr>
        <p:spPr>
          <a:xfrm>
            <a:off x="791999" y="1295998"/>
            <a:ext cx="3707993" cy="1131735"/>
          </a:xfrm>
        </p:spPr>
        <p:txBody>
          <a:bodyPr/>
          <a:lstStyle/>
          <a:p>
            <a:r>
              <a:rPr lang="en-GB" sz="3900" dirty="0" smtClean="0"/>
              <a:t>Route Planning</a:t>
            </a:r>
            <a:endParaRPr lang="en-GB" sz="3900" dirty="0"/>
          </a:p>
        </p:txBody>
      </p:sp>
      <p:sp>
        <p:nvSpPr>
          <p:cNvPr id="4" name="Text Placeholder 3"/>
          <p:cNvSpPr>
            <a:spLocks noGrp="1"/>
          </p:cNvSpPr>
          <p:nvPr>
            <p:ph type="body" sz="quarter" idx="10"/>
          </p:nvPr>
        </p:nvSpPr>
        <p:spPr>
          <a:xfrm>
            <a:off x="791999" y="2808000"/>
            <a:ext cx="3780001" cy="779970"/>
          </a:xfrm>
        </p:spPr>
        <p:txBody>
          <a:bodyPr/>
          <a:lstStyle/>
          <a:p>
            <a:r>
              <a:rPr lang="en-GB" dirty="0" smtClean="0">
                <a:solidFill>
                  <a:srgbClr val="CB3B95"/>
                </a:solidFill>
              </a:rPr>
              <a:t>Where do we want to go?</a:t>
            </a:r>
          </a:p>
        </p:txBody>
      </p:sp>
      <p:pic>
        <p:nvPicPr>
          <p:cNvPr id="1026" name="Picture 2" descr="What is a 20-minute neighbourhood?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5735" r="25972"/>
          <a:stretch/>
        </p:blipFill>
        <p:spPr bwMode="auto">
          <a:xfrm>
            <a:off x="4748973" y="10625"/>
            <a:ext cx="4392488" cy="511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41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Your 20 Minute Neighbourhood</a:t>
            </a:r>
            <a:endParaRPr lang="en-GB" dirty="0"/>
          </a:p>
        </p:txBody>
      </p:sp>
      <p:sp>
        <p:nvSpPr>
          <p:cNvPr id="3" name="Text Placeholder 2"/>
          <p:cNvSpPr>
            <a:spLocks noGrp="1"/>
          </p:cNvSpPr>
          <p:nvPr>
            <p:ph type="body" sz="quarter" idx="11"/>
          </p:nvPr>
        </p:nvSpPr>
        <p:spPr>
          <a:xfrm>
            <a:off x="792001" y="1295999"/>
            <a:ext cx="4500080" cy="2931513"/>
          </a:xfrm>
        </p:spPr>
        <p:txBody>
          <a:bodyPr/>
          <a:lstStyle/>
          <a:p>
            <a:r>
              <a:rPr lang="en-GB" dirty="0" smtClean="0"/>
              <a:t>Using your map, work out a walking route to take you round your 20 minute neighbourhood.</a:t>
            </a:r>
          </a:p>
          <a:p>
            <a:r>
              <a:rPr lang="en-GB" dirty="0" smtClean="0"/>
              <a:t>Think about the different things you want to find in your neighbourhood. </a:t>
            </a:r>
          </a:p>
          <a:p>
            <a:pPr marL="342900" indent="-342900">
              <a:spcAft>
                <a:spcPts val="600"/>
              </a:spcAft>
              <a:buClr>
                <a:srgbClr val="CB3B95"/>
              </a:buClr>
              <a:buFont typeface="Arial" panose="020B0604020202020204" pitchFamily="34" charset="0"/>
              <a:buChar char="•"/>
            </a:pPr>
            <a:r>
              <a:rPr lang="en-GB" dirty="0" smtClean="0"/>
              <a:t>Places of work/education</a:t>
            </a:r>
          </a:p>
          <a:p>
            <a:pPr marL="342900" indent="-342900">
              <a:spcAft>
                <a:spcPts val="600"/>
              </a:spcAft>
              <a:buClr>
                <a:srgbClr val="CB3B95"/>
              </a:buClr>
              <a:buFont typeface="Arial" panose="020B0604020202020204" pitchFamily="34" charset="0"/>
              <a:buChar char="•"/>
            </a:pPr>
            <a:r>
              <a:rPr lang="en-GB" dirty="0" smtClean="0"/>
              <a:t>Places we need</a:t>
            </a:r>
          </a:p>
          <a:p>
            <a:pPr marL="342900" indent="-342900">
              <a:spcAft>
                <a:spcPts val="600"/>
              </a:spcAft>
              <a:buClr>
                <a:srgbClr val="CB3B95"/>
              </a:buClr>
              <a:buFont typeface="Arial" panose="020B0604020202020204" pitchFamily="34" charset="0"/>
              <a:buChar char="•"/>
            </a:pPr>
            <a:r>
              <a:rPr lang="en-GB" dirty="0" smtClean="0"/>
              <a:t>Places we want</a:t>
            </a:r>
          </a:p>
          <a:p>
            <a:pPr marL="342900" indent="-342900">
              <a:spcAft>
                <a:spcPts val="600"/>
              </a:spcAft>
              <a:buClr>
                <a:srgbClr val="CB3B95"/>
              </a:buClr>
              <a:buFont typeface="Arial" panose="020B0604020202020204" pitchFamily="34" charset="0"/>
              <a:buChar char="•"/>
            </a:pPr>
            <a:r>
              <a:rPr lang="en-GB" dirty="0" smtClean="0"/>
              <a:t>Where we live</a:t>
            </a:r>
          </a:p>
          <a:p>
            <a:pPr marL="342900" indent="-342900">
              <a:spcAft>
                <a:spcPts val="600"/>
              </a:spcAft>
              <a:buClr>
                <a:srgbClr val="CB3B95"/>
              </a:buClr>
              <a:buFont typeface="Arial" panose="020B0604020202020204" pitchFamily="34" charset="0"/>
              <a:buChar char="•"/>
            </a:pPr>
            <a:r>
              <a:rPr lang="en-GB" dirty="0" smtClean="0"/>
              <a:t>How we get there</a:t>
            </a:r>
            <a:endParaRPr lang="en-GB" dirty="0"/>
          </a:p>
        </p:txBody>
      </p:sp>
      <p:sp>
        <p:nvSpPr>
          <p:cNvPr id="4" name="Text Placeholder 3"/>
          <p:cNvSpPr>
            <a:spLocks noGrp="1"/>
          </p:cNvSpPr>
          <p:nvPr>
            <p:ph type="body" sz="quarter" idx="12"/>
          </p:nvPr>
        </p:nvSpPr>
        <p:spPr/>
        <p:txBody>
          <a:bodyPr/>
          <a:lstStyle/>
          <a:p>
            <a:endParaRPr lang="en-GB"/>
          </a:p>
        </p:txBody>
      </p:sp>
      <p:sp>
        <p:nvSpPr>
          <p:cNvPr id="5" name="Picture Placeholder 4"/>
          <p:cNvSpPr>
            <a:spLocks noGrp="1"/>
          </p:cNvSpPr>
          <p:nvPr>
            <p:ph type="pic" sz="quarter" idx="13"/>
          </p:nvPr>
        </p:nvSpPr>
        <p:spPr/>
      </p:sp>
      <p:sp>
        <p:nvSpPr>
          <p:cNvPr id="6" name="Text Placeholder 5"/>
          <p:cNvSpPr>
            <a:spLocks noGrp="1"/>
          </p:cNvSpPr>
          <p:nvPr>
            <p:ph type="body" sz="quarter" idx="18"/>
          </p:nvPr>
        </p:nvSpPr>
        <p:spPr/>
        <p:txBody>
          <a:bodyPr/>
          <a:lstStyle/>
          <a:p>
            <a:endParaRPr lang="en-GB" dirty="0"/>
          </a:p>
        </p:txBody>
      </p:sp>
      <p:pic>
        <p:nvPicPr>
          <p:cNvPr id="8" name="Picture 7">
            <a:hlinkClick r:id="rId3"/>
          </p:cNvPr>
          <p:cNvPicPr>
            <a:picLocks noChangeAspect="1"/>
          </p:cNvPicPr>
          <p:nvPr/>
        </p:nvPicPr>
        <p:blipFill rotWithShape="1">
          <a:blip r:embed="rId4"/>
          <a:srcRect l="37447" t="5600" r="1359" b="3402"/>
          <a:stretch/>
        </p:blipFill>
        <p:spPr>
          <a:xfrm>
            <a:off x="5472291" y="1266030"/>
            <a:ext cx="3275709" cy="3177927"/>
          </a:xfrm>
          <a:prstGeom prst="rect">
            <a:avLst/>
          </a:prstGeom>
        </p:spPr>
      </p:pic>
    </p:spTree>
    <p:extLst>
      <p:ext uri="{BB962C8B-B14F-4D97-AF65-F5344CB8AC3E}">
        <p14:creationId xmlns:p14="http://schemas.microsoft.com/office/powerpoint/2010/main" val="357309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14" y="1633376"/>
            <a:ext cx="1512000" cy="288000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GB" sz="1200" b="1" dirty="0" smtClean="0"/>
              <a:t>How we get there</a:t>
            </a:r>
          </a:p>
          <a:p>
            <a:pPr>
              <a:spcAft>
                <a:spcPts val="600"/>
              </a:spcAft>
            </a:pPr>
            <a:r>
              <a:rPr lang="en-GB" sz="1200" dirty="0" smtClean="0"/>
              <a:t>Public Transport</a:t>
            </a:r>
          </a:p>
          <a:p>
            <a:pPr marL="171450" indent="-171450">
              <a:spcAft>
                <a:spcPts val="600"/>
              </a:spcAft>
              <a:buFont typeface="Arial" panose="020B0604020202020204" pitchFamily="34" charset="0"/>
              <a:buChar char="•"/>
            </a:pPr>
            <a:r>
              <a:rPr lang="en-GB" sz="1200" dirty="0" smtClean="0"/>
              <a:t>Buses, trams, trains</a:t>
            </a:r>
          </a:p>
          <a:p>
            <a:pPr>
              <a:spcAft>
                <a:spcPts val="600"/>
              </a:spcAft>
            </a:pPr>
            <a:r>
              <a:rPr lang="en-GB" sz="1200" dirty="0" smtClean="0"/>
              <a:t>Active Transport</a:t>
            </a:r>
          </a:p>
          <a:p>
            <a:pPr marL="171450" indent="-171450">
              <a:spcAft>
                <a:spcPts val="600"/>
              </a:spcAft>
              <a:buFont typeface="Arial" panose="020B0604020202020204" pitchFamily="34" charset="0"/>
              <a:buChar char="•"/>
            </a:pPr>
            <a:r>
              <a:rPr lang="en-GB" sz="1200" dirty="0" smtClean="0"/>
              <a:t>Cycle lanes</a:t>
            </a:r>
          </a:p>
          <a:p>
            <a:pPr marL="171450" indent="-171450">
              <a:spcAft>
                <a:spcPts val="600"/>
              </a:spcAft>
              <a:buFont typeface="Arial" panose="020B0604020202020204" pitchFamily="34" charset="0"/>
              <a:buChar char="•"/>
            </a:pPr>
            <a:r>
              <a:rPr lang="en-GB" sz="1200" dirty="0" smtClean="0"/>
              <a:t>Footpaths and pavements</a:t>
            </a:r>
          </a:p>
          <a:p>
            <a:pPr>
              <a:spcAft>
                <a:spcPts val="600"/>
              </a:spcAft>
            </a:pPr>
            <a:r>
              <a:rPr lang="en-GB" sz="1200" dirty="0" smtClean="0"/>
              <a:t>Cars</a:t>
            </a:r>
          </a:p>
          <a:p>
            <a:pPr marL="171450" indent="-171450">
              <a:spcAft>
                <a:spcPts val="600"/>
              </a:spcAft>
              <a:buFont typeface="Arial" panose="020B0604020202020204" pitchFamily="34" charset="0"/>
              <a:buChar char="•"/>
            </a:pPr>
            <a:r>
              <a:rPr lang="en-GB" sz="1200" dirty="0" smtClean="0"/>
              <a:t>Slow speeds</a:t>
            </a:r>
          </a:p>
          <a:p>
            <a:pPr marL="171450" indent="-171450">
              <a:spcAft>
                <a:spcPts val="600"/>
              </a:spcAft>
              <a:buFont typeface="Arial" panose="020B0604020202020204" pitchFamily="34" charset="0"/>
              <a:buChar char="•"/>
            </a:pPr>
            <a:r>
              <a:rPr lang="en-GB" sz="1200" dirty="0" smtClean="0"/>
              <a:t>Reduced traffic</a:t>
            </a:r>
            <a:endParaRPr lang="en-GB" sz="1200" dirty="0"/>
          </a:p>
        </p:txBody>
      </p:sp>
      <p:sp>
        <p:nvSpPr>
          <p:cNvPr id="9" name="TextBox 8"/>
          <p:cNvSpPr txBox="1"/>
          <p:nvPr/>
        </p:nvSpPr>
        <p:spPr>
          <a:xfrm>
            <a:off x="2407208" y="1633376"/>
            <a:ext cx="1512000" cy="288000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en-GB" sz="1200" b="1" dirty="0" smtClean="0"/>
              <a:t>Places we need</a:t>
            </a:r>
          </a:p>
          <a:p>
            <a:pPr>
              <a:spcAft>
                <a:spcPts val="600"/>
              </a:spcAft>
            </a:pPr>
            <a:r>
              <a:rPr lang="en-GB" sz="1200" dirty="0" smtClean="0"/>
              <a:t>Health</a:t>
            </a:r>
          </a:p>
          <a:p>
            <a:pPr marL="171450" indent="-171450">
              <a:spcAft>
                <a:spcPts val="600"/>
              </a:spcAft>
              <a:buFont typeface="Arial" panose="020B0604020202020204" pitchFamily="34" charset="0"/>
              <a:buChar char="•"/>
            </a:pPr>
            <a:r>
              <a:rPr lang="en-GB" sz="1200" dirty="0" smtClean="0"/>
              <a:t>Doctors</a:t>
            </a:r>
          </a:p>
          <a:p>
            <a:pPr marL="171450" indent="-171450">
              <a:spcAft>
                <a:spcPts val="600"/>
              </a:spcAft>
              <a:buFont typeface="Arial" panose="020B0604020202020204" pitchFamily="34" charset="0"/>
              <a:buChar char="•"/>
            </a:pPr>
            <a:r>
              <a:rPr lang="en-GB" sz="1200" dirty="0" smtClean="0"/>
              <a:t>Dentists</a:t>
            </a:r>
          </a:p>
          <a:p>
            <a:pPr marL="171450" indent="-171450">
              <a:spcAft>
                <a:spcPts val="600"/>
              </a:spcAft>
              <a:buFont typeface="Arial" panose="020B0604020202020204" pitchFamily="34" charset="0"/>
              <a:buChar char="•"/>
            </a:pPr>
            <a:r>
              <a:rPr lang="en-GB" sz="1200" dirty="0" smtClean="0"/>
              <a:t>Pharmacy</a:t>
            </a:r>
          </a:p>
          <a:p>
            <a:pPr>
              <a:spcAft>
                <a:spcPts val="600"/>
              </a:spcAft>
            </a:pPr>
            <a:r>
              <a:rPr lang="en-GB" sz="1200" dirty="0" smtClean="0"/>
              <a:t>Food</a:t>
            </a:r>
          </a:p>
          <a:p>
            <a:pPr marL="171450" indent="-171450">
              <a:spcAft>
                <a:spcPts val="600"/>
              </a:spcAft>
              <a:buFont typeface="Arial" panose="020B0604020202020204" pitchFamily="34" charset="0"/>
              <a:buChar char="•"/>
            </a:pPr>
            <a:r>
              <a:rPr lang="en-GB" sz="1200" dirty="0" smtClean="0"/>
              <a:t>Shops and supermarkets</a:t>
            </a:r>
          </a:p>
          <a:p>
            <a:pPr>
              <a:spcAft>
                <a:spcPts val="600"/>
              </a:spcAft>
            </a:pPr>
            <a:r>
              <a:rPr lang="en-GB" sz="1200" dirty="0" smtClean="0"/>
              <a:t>Money</a:t>
            </a:r>
          </a:p>
          <a:p>
            <a:pPr marL="171450" indent="-171450">
              <a:spcAft>
                <a:spcPts val="600"/>
              </a:spcAft>
              <a:buFont typeface="Arial" panose="020B0604020202020204" pitchFamily="34" charset="0"/>
              <a:buChar char="•"/>
            </a:pPr>
            <a:r>
              <a:rPr lang="en-GB" sz="1200" dirty="0" smtClean="0"/>
              <a:t>Banks</a:t>
            </a:r>
          </a:p>
          <a:p>
            <a:pPr marL="171450" indent="-171450">
              <a:spcAft>
                <a:spcPts val="600"/>
              </a:spcAft>
              <a:buFont typeface="Arial" panose="020B0604020202020204" pitchFamily="34" charset="0"/>
              <a:buChar char="•"/>
            </a:pPr>
            <a:r>
              <a:rPr lang="en-GB" sz="1200" dirty="0" smtClean="0"/>
              <a:t>Post Offices</a:t>
            </a:r>
          </a:p>
        </p:txBody>
      </p:sp>
      <p:sp>
        <p:nvSpPr>
          <p:cNvPr id="10" name="TextBox 9"/>
          <p:cNvSpPr txBox="1"/>
          <p:nvPr/>
        </p:nvSpPr>
        <p:spPr>
          <a:xfrm>
            <a:off x="4017564" y="1633376"/>
            <a:ext cx="1512000" cy="288000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Aft>
                <a:spcPts val="600"/>
              </a:spcAft>
            </a:pPr>
            <a:r>
              <a:rPr lang="en-GB" sz="1200" b="1" dirty="0" smtClean="0"/>
              <a:t>Places we want</a:t>
            </a:r>
          </a:p>
          <a:p>
            <a:pPr>
              <a:spcAft>
                <a:spcPts val="600"/>
              </a:spcAft>
            </a:pPr>
            <a:r>
              <a:rPr lang="en-GB" sz="1200" dirty="0" smtClean="0"/>
              <a:t>Entertainment</a:t>
            </a:r>
          </a:p>
          <a:p>
            <a:pPr marL="171450" indent="-171450">
              <a:spcAft>
                <a:spcPts val="600"/>
              </a:spcAft>
              <a:buFont typeface="Arial" panose="020B0604020202020204" pitchFamily="34" charset="0"/>
              <a:buChar char="•"/>
            </a:pPr>
            <a:r>
              <a:rPr lang="en-GB" sz="1200" dirty="0" smtClean="0"/>
              <a:t>Cinema/theatre</a:t>
            </a:r>
          </a:p>
          <a:p>
            <a:pPr marL="171450" indent="-171450">
              <a:spcAft>
                <a:spcPts val="600"/>
              </a:spcAft>
              <a:buFont typeface="Arial" panose="020B0604020202020204" pitchFamily="34" charset="0"/>
              <a:buChar char="•"/>
            </a:pPr>
            <a:r>
              <a:rPr lang="en-GB" sz="1200" dirty="0" smtClean="0"/>
              <a:t>Community halls</a:t>
            </a:r>
          </a:p>
          <a:p>
            <a:pPr marL="171450" indent="-171450">
              <a:spcAft>
                <a:spcPts val="600"/>
              </a:spcAft>
              <a:buFont typeface="Arial" panose="020B0604020202020204" pitchFamily="34" charset="0"/>
              <a:buChar char="•"/>
            </a:pPr>
            <a:r>
              <a:rPr lang="en-GB" sz="1200" dirty="0" smtClean="0"/>
              <a:t>Religious spaces</a:t>
            </a:r>
          </a:p>
          <a:p>
            <a:pPr>
              <a:spcAft>
                <a:spcPts val="600"/>
              </a:spcAft>
            </a:pPr>
            <a:r>
              <a:rPr lang="en-GB" sz="1200" dirty="0" smtClean="0"/>
              <a:t>Sport</a:t>
            </a:r>
          </a:p>
          <a:p>
            <a:pPr marL="171450" indent="-171450">
              <a:spcAft>
                <a:spcPts val="600"/>
              </a:spcAft>
              <a:buFont typeface="Arial" panose="020B0604020202020204" pitchFamily="34" charset="0"/>
              <a:buChar char="•"/>
            </a:pPr>
            <a:r>
              <a:rPr lang="en-GB" sz="1200" dirty="0" smtClean="0"/>
              <a:t>Sport fields</a:t>
            </a:r>
          </a:p>
          <a:p>
            <a:pPr marL="171450" indent="-171450">
              <a:spcAft>
                <a:spcPts val="600"/>
              </a:spcAft>
              <a:buFont typeface="Arial" panose="020B0604020202020204" pitchFamily="34" charset="0"/>
              <a:buChar char="•"/>
            </a:pPr>
            <a:r>
              <a:rPr lang="en-GB" sz="1200" dirty="0" smtClean="0"/>
              <a:t>Swimming pools</a:t>
            </a:r>
          </a:p>
          <a:p>
            <a:pPr>
              <a:spcAft>
                <a:spcPts val="600"/>
              </a:spcAft>
            </a:pPr>
            <a:r>
              <a:rPr lang="en-GB" sz="1200" dirty="0" smtClean="0"/>
              <a:t>Outside</a:t>
            </a:r>
          </a:p>
          <a:p>
            <a:pPr marL="171450" indent="-171450">
              <a:spcAft>
                <a:spcPts val="600"/>
              </a:spcAft>
              <a:buFont typeface="Arial" panose="020B0604020202020204" pitchFamily="34" charset="0"/>
              <a:buChar char="•"/>
            </a:pPr>
            <a:r>
              <a:rPr lang="en-GB" sz="1200" dirty="0" smtClean="0"/>
              <a:t>Public parks</a:t>
            </a:r>
          </a:p>
          <a:p>
            <a:pPr marL="171450" indent="-171450">
              <a:spcAft>
                <a:spcPts val="600"/>
              </a:spcAft>
              <a:buFont typeface="Arial" panose="020B0604020202020204" pitchFamily="34" charset="0"/>
              <a:buChar char="•"/>
            </a:pPr>
            <a:r>
              <a:rPr lang="en-GB" sz="1200" dirty="0" smtClean="0"/>
              <a:t>Playgrounds</a:t>
            </a:r>
            <a:endParaRPr lang="en-GB" sz="1200" dirty="0"/>
          </a:p>
        </p:txBody>
      </p:sp>
      <p:sp>
        <p:nvSpPr>
          <p:cNvPr id="11" name="TextBox 10"/>
          <p:cNvSpPr txBox="1"/>
          <p:nvPr/>
        </p:nvSpPr>
        <p:spPr>
          <a:xfrm>
            <a:off x="7236464" y="1633376"/>
            <a:ext cx="1512000" cy="289310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GB" sz="1200" b="1" dirty="0" smtClean="0"/>
              <a:t>Places to live</a:t>
            </a:r>
          </a:p>
          <a:p>
            <a:pPr>
              <a:spcAft>
                <a:spcPts val="600"/>
              </a:spcAft>
            </a:pPr>
            <a:r>
              <a:rPr lang="en-GB" sz="1200" dirty="0" smtClean="0"/>
              <a:t>Houses</a:t>
            </a:r>
          </a:p>
          <a:p>
            <a:pPr marL="171450" indent="-171450">
              <a:spcAft>
                <a:spcPts val="600"/>
              </a:spcAft>
              <a:buFont typeface="Arial" panose="020B0604020202020204" pitchFamily="34" charset="0"/>
              <a:buChar char="•"/>
            </a:pPr>
            <a:r>
              <a:rPr lang="en-GB" sz="1200" dirty="0" smtClean="0"/>
              <a:t>Different types</a:t>
            </a:r>
          </a:p>
          <a:p>
            <a:pPr marL="271463" lvl="1" indent="-171450">
              <a:spcAft>
                <a:spcPts val="600"/>
              </a:spcAft>
              <a:buFont typeface="Arial" panose="020B0604020202020204" pitchFamily="34" charset="0"/>
              <a:buChar char="-"/>
            </a:pPr>
            <a:r>
              <a:rPr lang="en-GB" sz="1200" dirty="0" smtClean="0"/>
              <a:t>Individuals</a:t>
            </a:r>
          </a:p>
          <a:p>
            <a:pPr marL="271463" lvl="1" indent="-171450">
              <a:spcAft>
                <a:spcPts val="600"/>
              </a:spcAft>
              <a:buFont typeface="Arial" panose="020B0604020202020204" pitchFamily="34" charset="0"/>
              <a:buChar char="-"/>
            </a:pPr>
            <a:r>
              <a:rPr lang="en-GB" sz="1200" dirty="0" smtClean="0"/>
              <a:t>Families</a:t>
            </a:r>
          </a:p>
          <a:p>
            <a:pPr marL="271463" lvl="1" indent="-171450">
              <a:spcAft>
                <a:spcPts val="600"/>
              </a:spcAft>
              <a:buFont typeface="Arial" panose="020B0604020202020204" pitchFamily="34" charset="0"/>
              <a:buChar char="-"/>
            </a:pPr>
            <a:r>
              <a:rPr lang="en-GB" sz="1200" dirty="0" smtClean="0"/>
              <a:t>Older people</a:t>
            </a:r>
          </a:p>
          <a:p>
            <a:pPr marL="171450" indent="-171450">
              <a:spcAft>
                <a:spcPts val="600"/>
              </a:spcAft>
              <a:buFont typeface="Arial" panose="020B0604020202020204" pitchFamily="34" charset="0"/>
              <a:buChar char="•"/>
            </a:pPr>
            <a:r>
              <a:rPr lang="en-GB" sz="1200" dirty="0" smtClean="0"/>
              <a:t>Affordable</a:t>
            </a:r>
          </a:p>
          <a:p>
            <a:pPr>
              <a:spcAft>
                <a:spcPts val="600"/>
              </a:spcAft>
            </a:pPr>
            <a:r>
              <a:rPr lang="en-GB" sz="1200" dirty="0" smtClean="0"/>
              <a:t>Streets</a:t>
            </a:r>
          </a:p>
          <a:p>
            <a:pPr marL="171450" indent="-171450">
              <a:spcAft>
                <a:spcPts val="600"/>
              </a:spcAft>
              <a:buFont typeface="Arial" panose="020B0604020202020204" pitchFamily="34" charset="0"/>
              <a:buChar char="•"/>
            </a:pPr>
            <a:r>
              <a:rPr lang="en-GB" sz="1200" dirty="0" smtClean="0"/>
              <a:t>Clean and tidy</a:t>
            </a:r>
          </a:p>
          <a:p>
            <a:pPr marL="171450" indent="-171450">
              <a:spcAft>
                <a:spcPts val="600"/>
              </a:spcAft>
              <a:buFont typeface="Arial" panose="020B0604020202020204" pitchFamily="34" charset="0"/>
              <a:buChar char="•"/>
            </a:pPr>
            <a:r>
              <a:rPr lang="en-GB" sz="1200" dirty="0" smtClean="0"/>
              <a:t>Trees and plants</a:t>
            </a:r>
          </a:p>
          <a:p>
            <a:pPr marL="171450" indent="-171450">
              <a:spcAft>
                <a:spcPts val="600"/>
              </a:spcAft>
              <a:buFont typeface="Arial" panose="020B0604020202020204" pitchFamily="34" charset="0"/>
              <a:buChar char="•"/>
            </a:pPr>
            <a:r>
              <a:rPr lang="en-GB" sz="1200" dirty="0" smtClean="0"/>
              <a:t>Feeling safe</a:t>
            </a:r>
          </a:p>
        </p:txBody>
      </p:sp>
      <p:sp>
        <p:nvSpPr>
          <p:cNvPr id="13" name="TextBox 12"/>
          <p:cNvSpPr txBox="1"/>
          <p:nvPr/>
        </p:nvSpPr>
        <p:spPr>
          <a:xfrm>
            <a:off x="799309" y="1633376"/>
            <a:ext cx="1512000" cy="2880000"/>
          </a:xfrm>
          <a:prstGeom prst="rect">
            <a:avLst/>
          </a:prstGeom>
          <a:ln>
            <a:solidFill>
              <a:srgbClr val="CB3B9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spcAft>
                <a:spcPts val="600"/>
              </a:spcAft>
            </a:pPr>
            <a:r>
              <a:rPr lang="en-GB" sz="1200" b="1" dirty="0" smtClean="0"/>
              <a:t>Work / Learning</a:t>
            </a:r>
          </a:p>
          <a:p>
            <a:pPr>
              <a:spcAft>
                <a:spcPts val="600"/>
              </a:spcAft>
            </a:pPr>
            <a:r>
              <a:rPr lang="en-GB" sz="1200" dirty="0" smtClean="0"/>
              <a:t>Education</a:t>
            </a:r>
          </a:p>
          <a:p>
            <a:pPr marL="171450" indent="-171450">
              <a:spcAft>
                <a:spcPts val="600"/>
              </a:spcAft>
              <a:buFont typeface="Arial" panose="020B0604020202020204" pitchFamily="34" charset="0"/>
              <a:buChar char="•"/>
            </a:pPr>
            <a:r>
              <a:rPr lang="en-GB" sz="1200" dirty="0" smtClean="0"/>
              <a:t>Nurseries</a:t>
            </a:r>
          </a:p>
          <a:p>
            <a:pPr marL="171450" indent="-171450">
              <a:spcAft>
                <a:spcPts val="600"/>
              </a:spcAft>
              <a:buFont typeface="Arial" panose="020B0604020202020204" pitchFamily="34" charset="0"/>
              <a:buChar char="•"/>
            </a:pPr>
            <a:r>
              <a:rPr lang="en-GB" sz="1200" dirty="0" smtClean="0"/>
              <a:t>Primary Schools</a:t>
            </a:r>
          </a:p>
          <a:p>
            <a:pPr marL="171450" indent="-171450">
              <a:spcAft>
                <a:spcPts val="600"/>
              </a:spcAft>
              <a:buFont typeface="Arial" panose="020B0604020202020204" pitchFamily="34" charset="0"/>
              <a:buChar char="•"/>
            </a:pPr>
            <a:r>
              <a:rPr lang="en-GB" sz="1200" dirty="0" smtClean="0"/>
              <a:t>High Schools</a:t>
            </a:r>
          </a:p>
          <a:p>
            <a:pPr>
              <a:spcAft>
                <a:spcPts val="600"/>
              </a:spcAft>
            </a:pPr>
            <a:r>
              <a:rPr lang="en-GB" sz="1200" dirty="0" smtClean="0"/>
              <a:t>Employment</a:t>
            </a:r>
          </a:p>
          <a:p>
            <a:pPr marL="171450" indent="-171450">
              <a:spcAft>
                <a:spcPts val="600"/>
              </a:spcAft>
              <a:buFont typeface="Arial" panose="020B0604020202020204" pitchFamily="34" charset="0"/>
              <a:buChar char="•"/>
            </a:pPr>
            <a:r>
              <a:rPr lang="en-GB" sz="1200" dirty="0" smtClean="0"/>
              <a:t>Offices</a:t>
            </a:r>
          </a:p>
          <a:p>
            <a:pPr marL="171450" indent="-171450">
              <a:spcAft>
                <a:spcPts val="600"/>
              </a:spcAft>
              <a:buFont typeface="Arial" panose="020B0604020202020204" pitchFamily="34" charset="0"/>
              <a:buChar char="•"/>
            </a:pPr>
            <a:r>
              <a:rPr lang="en-GB" sz="1200" dirty="0" smtClean="0"/>
              <a:t>Other places where people can work</a:t>
            </a:r>
          </a:p>
          <a:p>
            <a:pPr marL="171450" indent="-171450">
              <a:lnSpc>
                <a:spcPct val="150000"/>
              </a:lnSpc>
              <a:buFont typeface="Arial" panose="020B0604020202020204" pitchFamily="34" charset="0"/>
              <a:buChar char="•"/>
            </a:pPr>
            <a:endParaRPr lang="en-GB" sz="1200" dirty="0"/>
          </a:p>
        </p:txBody>
      </p:sp>
      <p:sp>
        <p:nvSpPr>
          <p:cNvPr id="2" name="Text Placeholder 1"/>
          <p:cNvSpPr>
            <a:spLocks noGrp="1"/>
          </p:cNvSpPr>
          <p:nvPr>
            <p:ph type="body" sz="quarter" idx="10"/>
          </p:nvPr>
        </p:nvSpPr>
        <p:spPr/>
        <p:txBody>
          <a:bodyPr/>
          <a:lstStyle/>
          <a:p>
            <a:r>
              <a:rPr lang="en-GB" dirty="0" smtClean="0"/>
              <a:t>Your 20 Minute Neighbourhood</a:t>
            </a:r>
            <a:endParaRPr lang="en-GB" dirty="0"/>
          </a:p>
        </p:txBody>
      </p:sp>
      <p:sp>
        <p:nvSpPr>
          <p:cNvPr id="3" name="Text Placeholder 2"/>
          <p:cNvSpPr>
            <a:spLocks noGrp="1"/>
          </p:cNvSpPr>
          <p:nvPr>
            <p:ph type="body" sz="quarter" idx="11"/>
          </p:nvPr>
        </p:nvSpPr>
        <p:spPr>
          <a:xfrm>
            <a:off x="792000" y="1198396"/>
            <a:ext cx="7799265" cy="771695"/>
          </a:xfrm>
        </p:spPr>
        <p:txBody>
          <a:bodyPr/>
          <a:lstStyle/>
          <a:p>
            <a:r>
              <a:rPr lang="en-GB" dirty="0" smtClean="0"/>
              <a:t>Divide into groups to focus on different aspects of a 20 minute neighbourhood.</a:t>
            </a:r>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485816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36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8740" r="18553"/>
          <a:stretch/>
        </p:blipFill>
        <p:spPr>
          <a:xfrm>
            <a:off x="5784969" y="1275238"/>
            <a:ext cx="2963744" cy="3152300"/>
          </a:xfrm>
          <a:prstGeom prst="rect">
            <a:avLst/>
          </a:prstGeom>
        </p:spPr>
      </p:pic>
      <p:sp>
        <p:nvSpPr>
          <p:cNvPr id="4" name="Text Placeholder 3"/>
          <p:cNvSpPr>
            <a:spLocks noGrp="1"/>
          </p:cNvSpPr>
          <p:nvPr>
            <p:ph type="body" sz="quarter" idx="10"/>
          </p:nvPr>
        </p:nvSpPr>
        <p:spPr/>
        <p:txBody>
          <a:bodyPr/>
          <a:lstStyle/>
          <a:p>
            <a:r>
              <a:rPr lang="en-GB" dirty="0" smtClean="0"/>
              <a:t>Sustrans</a:t>
            </a:r>
          </a:p>
        </p:txBody>
      </p:sp>
      <p:sp>
        <p:nvSpPr>
          <p:cNvPr id="5" name="Text Placeholder 4"/>
          <p:cNvSpPr>
            <a:spLocks noGrp="1"/>
          </p:cNvSpPr>
          <p:nvPr>
            <p:ph type="body" sz="quarter" idx="11"/>
          </p:nvPr>
        </p:nvSpPr>
        <p:spPr>
          <a:xfrm>
            <a:off x="792000" y="1295999"/>
            <a:ext cx="4716103" cy="3147959"/>
          </a:xfrm>
        </p:spPr>
        <p:txBody>
          <a:bodyPr/>
          <a:lstStyle/>
          <a:p>
            <a:r>
              <a:rPr lang="en-GB" dirty="0" smtClean="0">
                <a:latin typeface="+mj-lt"/>
              </a:rPr>
              <a:t>These workshops have been designed by </a:t>
            </a:r>
            <a:r>
              <a:rPr lang="en-GB" b="1" dirty="0" smtClean="0">
                <a:solidFill>
                  <a:srgbClr val="CB3B95"/>
                </a:solidFill>
                <a:latin typeface="+mj-lt"/>
              </a:rPr>
              <a:t>Sustrans</a:t>
            </a:r>
            <a:r>
              <a:rPr lang="en-GB" dirty="0" smtClean="0">
                <a:solidFill>
                  <a:srgbClr val="CB3B95"/>
                </a:solidFill>
                <a:latin typeface="+mj-lt"/>
              </a:rPr>
              <a:t>,</a:t>
            </a:r>
            <a:r>
              <a:rPr lang="en-GB" dirty="0" smtClean="0">
                <a:solidFill>
                  <a:schemeClr val="tx1">
                    <a:lumMod val="50000"/>
                  </a:schemeClr>
                </a:solidFill>
                <a:latin typeface="+mj-lt"/>
              </a:rPr>
              <a:t> a walking and cycling charity. </a:t>
            </a:r>
          </a:p>
          <a:p>
            <a:r>
              <a:rPr lang="en-GB" dirty="0" smtClean="0">
                <a:solidFill>
                  <a:schemeClr val="tx1">
                    <a:lumMod val="50000"/>
                  </a:schemeClr>
                </a:solidFill>
                <a:latin typeface="+mj-lt"/>
              </a:rPr>
              <a:t>Their vision is </a:t>
            </a:r>
            <a:r>
              <a:rPr lang="en-GB" b="1" dirty="0" smtClean="0">
                <a:solidFill>
                  <a:schemeClr val="tx1">
                    <a:lumMod val="50000"/>
                  </a:schemeClr>
                </a:solidFill>
                <a:latin typeface="+mj-lt"/>
              </a:rPr>
              <a:t>a society where the way we travel creates healthier places and happier lives for everyone.</a:t>
            </a:r>
            <a:endParaRPr lang="en-GB" dirty="0" smtClean="0">
              <a:solidFill>
                <a:schemeClr val="tx1">
                  <a:lumMod val="50000"/>
                </a:schemeClr>
              </a:solidFill>
              <a:latin typeface="+mj-lt"/>
            </a:endParaRPr>
          </a:p>
          <a:p>
            <a:r>
              <a:rPr lang="en-GB" sz="1600" dirty="0" smtClean="0">
                <a:solidFill>
                  <a:schemeClr val="accent2"/>
                </a:solidFill>
                <a:latin typeface="+mj-lt"/>
              </a:rPr>
              <a:t>They are concerned about climate change, as transport emits lots of greenhouse gases. </a:t>
            </a:r>
          </a:p>
          <a:p>
            <a:r>
              <a:rPr lang="en-GB" sz="1600" dirty="0" smtClean="0">
                <a:solidFill>
                  <a:schemeClr val="accent2"/>
                </a:solidFill>
                <a:latin typeface="+mj-lt"/>
              </a:rPr>
              <a:t>Most emissions from transport are caused by people driving their cars. </a:t>
            </a:r>
          </a:p>
          <a:p>
            <a:endParaRPr lang="en-GB" sz="1800" dirty="0" smtClean="0">
              <a:solidFill>
                <a:schemeClr val="tx1">
                  <a:lumMod val="50000"/>
                </a:schemeClr>
              </a:solidFill>
              <a:latin typeface="+mj-lt"/>
            </a:endParaRPr>
          </a:p>
          <a:p>
            <a:endParaRPr lang="en-GB" sz="1800" b="1" dirty="0">
              <a:solidFill>
                <a:schemeClr val="tx1">
                  <a:lumMod val="50000"/>
                </a:schemeClr>
              </a:solidFill>
              <a:latin typeface="+mj-lt"/>
            </a:endParaRPr>
          </a:p>
        </p:txBody>
      </p:sp>
      <p:sp>
        <p:nvSpPr>
          <p:cNvPr id="10" name="Text Placeholder 9"/>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789678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E5A809F-9339-4AB8-ABC5-728119C0D17C}"/>
              </a:ext>
            </a:extLst>
          </p:cNvPr>
          <p:cNvSpPr>
            <a:spLocks noGrp="1"/>
          </p:cNvSpPr>
          <p:nvPr>
            <p:ph type="body" sz="quarter" idx="12"/>
          </p:nvPr>
        </p:nvSpPr>
        <p:spPr/>
        <p:txBody>
          <a:bodyPr/>
          <a:lstStyle/>
          <a:p>
            <a:r>
              <a:rPr lang="en-US" dirty="0"/>
              <a:t>Document title | </a:t>
            </a:r>
            <a:fld id="{DEC52B34-4675-4365-9D97-45A6EC7468C9}" type="datetime4">
              <a:rPr lang="en-GB" smtClean="0"/>
              <a:pPr/>
              <a:t>20 August 2021</a:t>
            </a:fld>
            <a:endParaRPr lang="en-GB" dirty="0"/>
          </a:p>
        </p:txBody>
      </p:sp>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791998" y="2749306"/>
            <a:ext cx="3059920" cy="699854"/>
          </a:xfrm>
        </p:spPr>
        <p:txBody>
          <a:bodyPr/>
          <a:lstStyle/>
          <a:p>
            <a:r>
              <a:rPr lang="en-US" dirty="0" smtClean="0"/>
              <a:t>What is COP26, and why is it important?</a:t>
            </a:r>
            <a:endParaRPr lang="en-GB" dirty="0"/>
          </a:p>
        </p:txBody>
      </p:sp>
      <p:pic>
        <p:nvPicPr>
          <p:cNvPr id="6" name="Picture Placeholder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206" r="2206"/>
          <a:stretch>
            <a:fillRect/>
          </a:stretch>
        </p:blipFill>
        <p:spPr/>
      </p:pic>
      <p:grpSp>
        <p:nvGrpSpPr>
          <p:cNvPr id="7" name="Group 6"/>
          <p:cNvGrpSpPr/>
          <p:nvPr/>
        </p:nvGrpSpPr>
        <p:grpSpPr>
          <a:xfrm>
            <a:off x="3947899" y="-17712"/>
            <a:ext cx="5215101" cy="5181750"/>
            <a:chOff x="3947899" y="-38250"/>
            <a:chExt cx="5215101" cy="5181750"/>
          </a:xfrm>
        </p:grpSpPr>
        <p:pic>
          <p:nvPicPr>
            <p:cNvPr id="8" name="Picture 6" descr="New dates for COP26 – ENVRI Community"/>
            <p:cNvPicPr>
              <a:picLocks noChangeAspect="1" noChangeArrowheads="1"/>
            </p:cNvPicPr>
            <p:nvPr/>
          </p:nvPicPr>
          <p:blipFill rotWithShape="1">
            <a:blip r:embed="rId4">
              <a:extLst>
                <a:ext uri="{28A0092B-C50C-407E-A947-70E740481C1C}">
                  <a14:useLocalDpi xmlns:a14="http://schemas.microsoft.com/office/drawing/2010/main" val="0"/>
                </a:ext>
              </a:extLst>
            </a:blip>
            <a:srcRect l="42024" r="17274"/>
            <a:stretch/>
          </p:blipFill>
          <p:spPr bwMode="auto">
            <a:xfrm>
              <a:off x="5868144" y="-38250"/>
              <a:ext cx="3294856" cy="5181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 UN Climate Change Conference (COP26) at the SEC – Glasgow 2021"/>
            <p:cNvPicPr>
              <a:picLocks noChangeAspect="1" noChangeArrowheads="1"/>
            </p:cNvPicPr>
            <p:nvPr/>
          </p:nvPicPr>
          <p:blipFill rotWithShape="1">
            <a:blip r:embed="rId5">
              <a:extLst>
                <a:ext uri="{28A0092B-C50C-407E-A947-70E740481C1C}">
                  <a14:useLocalDpi xmlns:a14="http://schemas.microsoft.com/office/drawing/2010/main" val="0"/>
                </a:ext>
              </a:extLst>
            </a:blip>
            <a:srcRect l="11166" t="21347" r="51037" b="23032"/>
            <a:stretch/>
          </p:blipFill>
          <p:spPr bwMode="auto">
            <a:xfrm>
              <a:off x="3947899" y="1265400"/>
              <a:ext cx="2568317" cy="250994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791998" y="1202514"/>
            <a:ext cx="3924017" cy="1131735"/>
          </a:xfrm>
        </p:spPr>
        <p:txBody>
          <a:bodyPr/>
          <a:lstStyle/>
          <a:p>
            <a:r>
              <a:rPr lang="en-GB" sz="3600" dirty="0" smtClean="0"/>
              <a:t>Climate Change </a:t>
            </a:r>
            <a:br>
              <a:rPr lang="en-GB" sz="3600" dirty="0" smtClean="0"/>
            </a:br>
            <a:r>
              <a:rPr lang="en-GB" sz="3600" dirty="0" smtClean="0"/>
              <a:t>&amp; COP26</a:t>
            </a:r>
            <a:endParaRPr lang="en-GB" sz="3600" dirty="0"/>
          </a:p>
        </p:txBody>
      </p:sp>
    </p:spTree>
    <p:extLst>
      <p:ext uri="{BB962C8B-B14F-4D97-AF65-F5344CB8AC3E}">
        <p14:creationId xmlns:p14="http://schemas.microsoft.com/office/powerpoint/2010/main" val="98601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solidFill>
                  <a:schemeClr val="accent3"/>
                </a:solidFill>
              </a:rPr>
              <a:t>What is Climate Change?</a:t>
            </a:r>
            <a:endParaRPr lang="en-GB" dirty="0">
              <a:solidFill>
                <a:schemeClr val="accent3"/>
              </a:solidFill>
            </a:endParaRPr>
          </a:p>
        </p:txBody>
      </p:sp>
      <p:sp>
        <p:nvSpPr>
          <p:cNvPr id="5" name="Text Placeholder 4"/>
          <p:cNvSpPr>
            <a:spLocks noGrp="1"/>
          </p:cNvSpPr>
          <p:nvPr>
            <p:ph type="body" sz="quarter" idx="11"/>
          </p:nvPr>
        </p:nvSpPr>
        <p:spPr>
          <a:xfrm>
            <a:off x="792000" y="1295999"/>
            <a:ext cx="4716103" cy="3147959"/>
          </a:xfrm>
        </p:spPr>
        <p:txBody>
          <a:bodyPr/>
          <a:lstStyle/>
          <a:p>
            <a:r>
              <a:rPr lang="en-GB" b="1" dirty="0" smtClean="0">
                <a:solidFill>
                  <a:srgbClr val="CB3B95"/>
                </a:solidFill>
              </a:rPr>
              <a:t>Definition: </a:t>
            </a:r>
            <a:r>
              <a:rPr lang="en-GB" dirty="0" smtClean="0">
                <a:solidFill>
                  <a:srgbClr val="CB3B95"/>
                </a:solidFill>
              </a:rPr>
              <a:t>Change happening to our global climate over a long period of time</a:t>
            </a:r>
          </a:p>
          <a:p>
            <a:r>
              <a:rPr lang="en-GB" b="1" dirty="0" smtClean="0"/>
              <a:t>What’s the difference between weather and climate?</a:t>
            </a:r>
          </a:p>
          <a:p>
            <a:r>
              <a:rPr lang="en-GB" dirty="0" smtClean="0"/>
              <a:t>Global temperatures have been rising for over 100 years, and are now the highest on record. </a:t>
            </a:r>
          </a:p>
          <a:p>
            <a:r>
              <a:rPr lang="en-GB" dirty="0" smtClean="0"/>
              <a:t>This is changing our weather which impacts people, animals and plants around the world. </a:t>
            </a:r>
          </a:p>
          <a:p>
            <a:endParaRPr lang="en-GB" dirty="0"/>
          </a:p>
        </p:txBody>
      </p:sp>
      <p:sp>
        <p:nvSpPr>
          <p:cNvPr id="6" name="Text Placeholder 5"/>
          <p:cNvSpPr>
            <a:spLocks noGrp="1"/>
          </p:cNvSpPr>
          <p:nvPr>
            <p:ph type="body" sz="quarter" idx="12"/>
          </p:nvPr>
        </p:nvSpPr>
        <p:spPr/>
        <p:txBody>
          <a:bodyPr/>
          <a:lstStyle/>
          <a:p>
            <a:endParaRPr lang="en-GB"/>
          </a:p>
        </p:txBody>
      </p:sp>
      <p:sp>
        <p:nvSpPr>
          <p:cNvPr id="7" name="Picture Placeholder 6"/>
          <p:cNvSpPr>
            <a:spLocks noGrp="1"/>
          </p:cNvSpPr>
          <p:nvPr>
            <p:ph type="pic" sz="quarter" idx="13"/>
          </p:nvPr>
        </p:nvSpPr>
        <p:spPr/>
      </p:sp>
      <p:pic>
        <p:nvPicPr>
          <p:cNvPr id="10" name="Picture 2"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3">
            <a:extLst>
              <a:ext uri="{28A0092B-C50C-407E-A947-70E740481C1C}">
                <a14:useLocalDpi xmlns:a14="http://schemas.microsoft.com/office/drawing/2010/main" val="0"/>
              </a:ext>
            </a:extLst>
          </a:blip>
          <a:srcRect l="55823" t="4871" r="6750" b="21268"/>
          <a:stretch/>
        </p:blipFill>
        <p:spPr bwMode="auto">
          <a:xfrm>
            <a:off x="5870819" y="2761036"/>
            <a:ext cx="2885921" cy="15846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3">
            <a:extLst>
              <a:ext uri="{28A0092B-C50C-407E-A947-70E740481C1C}">
                <a14:useLocalDpi xmlns:a14="http://schemas.microsoft.com/office/drawing/2010/main" val="0"/>
              </a:ext>
            </a:extLst>
          </a:blip>
          <a:srcRect l="4652" t="3728" r="55306" b="18252"/>
          <a:stretch/>
        </p:blipFill>
        <p:spPr bwMode="auto">
          <a:xfrm>
            <a:off x="5870819" y="1199524"/>
            <a:ext cx="2880569" cy="156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5" name="Text Placeholder 4"/>
          <p:cNvSpPr>
            <a:spLocks noGrp="1"/>
          </p:cNvSpPr>
          <p:nvPr>
            <p:ph type="body" sz="quarter" idx="11"/>
          </p:nvPr>
        </p:nvSpPr>
        <p:spPr/>
        <p:txBody>
          <a:bodyPr/>
          <a:lstStyle/>
          <a:p>
            <a:pPr marL="0" indent="0">
              <a:buNone/>
            </a:pPr>
            <a:r>
              <a:rPr lang="en-GB" dirty="0" smtClean="0"/>
              <a:t>Modern Climate Change is caused by people. </a:t>
            </a:r>
          </a:p>
          <a:p>
            <a:r>
              <a:rPr lang="en-GB" b="0" dirty="0" smtClean="0"/>
              <a:t>Human activity is releasing greenhouse gases into the atmosphere.</a:t>
            </a:r>
          </a:p>
          <a:p>
            <a:r>
              <a:rPr lang="en-GB" b="0" dirty="0" smtClean="0"/>
              <a:t>These gases include carbon dioxide, methane, and CFCs.</a:t>
            </a:r>
          </a:p>
          <a:p>
            <a:r>
              <a:rPr lang="en-GB" b="0" dirty="0" smtClean="0"/>
              <a:t>These emissions are causing the planet to warm up by trapping the sun’s heat.</a:t>
            </a:r>
          </a:p>
          <a:p>
            <a:pPr marL="0" indent="0">
              <a:buNone/>
            </a:pPr>
            <a:r>
              <a:rPr lang="en-GB" sz="2000" dirty="0" smtClean="0">
                <a:solidFill>
                  <a:srgbClr val="CB3B95"/>
                </a:solidFill>
              </a:rPr>
              <a:t>Where do these greenhouse gases come from?</a:t>
            </a:r>
            <a:endParaRPr lang="en-GB" sz="2000" dirty="0">
              <a:solidFill>
                <a:srgbClr val="CB3B95"/>
              </a:solidFill>
            </a:endParaRPr>
          </a:p>
        </p:txBody>
      </p:sp>
      <p:sp>
        <p:nvSpPr>
          <p:cNvPr id="3" name="Picture Placeholder 2"/>
          <p:cNvSpPr>
            <a:spLocks noGrp="1"/>
          </p:cNvSpPr>
          <p:nvPr>
            <p:ph type="pic" sz="quarter" idx="13"/>
          </p:nvPr>
        </p:nvSpPr>
        <p:spPr/>
      </p:sp>
      <p:sp>
        <p:nvSpPr>
          <p:cNvPr id="4" name="Text Placeholder 3"/>
          <p:cNvSpPr>
            <a:spLocks noGrp="1"/>
          </p:cNvSpPr>
          <p:nvPr>
            <p:ph type="body" sz="quarter" idx="10"/>
          </p:nvPr>
        </p:nvSpPr>
        <p:spPr/>
        <p:txBody>
          <a:bodyPr/>
          <a:lstStyle/>
          <a:p>
            <a:r>
              <a:rPr lang="en-GB" dirty="0" smtClean="0"/>
              <a:t>What causes Climate Change?</a:t>
            </a:r>
            <a:endParaRPr lang="en-GB" dirty="0"/>
          </a:p>
        </p:txBody>
      </p:sp>
      <p:sp>
        <p:nvSpPr>
          <p:cNvPr id="8" name="Text Placeholder 7"/>
          <p:cNvSpPr>
            <a:spLocks noGrp="1"/>
          </p:cNvSpPr>
          <p:nvPr>
            <p:ph type="body" sz="quarter" idx="18"/>
          </p:nvPr>
        </p:nvSpPr>
        <p:spPr/>
        <p:txBody>
          <a:bodyPr/>
          <a:lstStyle/>
          <a:p>
            <a:endParaRPr lang="en-GB"/>
          </a:p>
        </p:txBody>
      </p:sp>
      <p:pic>
        <p:nvPicPr>
          <p:cNvPr id="9" name="Picture 8"/>
          <p:cNvPicPr/>
          <p:nvPr/>
        </p:nvPicPr>
        <p:blipFill rotWithShape="1">
          <a:blip r:embed="rId3"/>
          <a:srcRect l="1812" t="2268" r="1812" b="2268"/>
          <a:stretch/>
        </p:blipFill>
        <p:spPr>
          <a:xfrm>
            <a:off x="5796136" y="1295400"/>
            <a:ext cx="2951864" cy="3076550"/>
          </a:xfrm>
          <a:prstGeom prst="rect">
            <a:avLst/>
          </a:prstGeom>
        </p:spPr>
      </p:pic>
    </p:spTree>
    <p:extLst>
      <p:ext uri="{BB962C8B-B14F-4D97-AF65-F5344CB8AC3E}">
        <p14:creationId xmlns:p14="http://schemas.microsoft.com/office/powerpoint/2010/main" val="54534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What are young people doing?</a:t>
            </a:r>
            <a:endParaRPr lang="en-GB" dirty="0"/>
          </a:p>
        </p:txBody>
      </p:sp>
      <p:pic>
        <p:nvPicPr>
          <p:cNvPr id="1026" name="Picture 2" descr="https://upload.wikimedia.org/wikipedia/commons/thumb/c/cd/Greta_Thunberg_4.jpg/800px-Greta_Thunberg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48240"/>
            <a:ext cx="2812082" cy="3655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0/Start_of_the_FridaysForFuture_Demonstration_25-01-2019_Berlin_28.jpg/1024px-Start_of_the_FridaysForFuture_Demonstration_25-01-2019_Berlin_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1253211"/>
            <a:ext cx="2229028" cy="1671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b/bd/School_Strike_for_Climate_in_Wellington_13.jpg/1024px-School_Strike_for_Climate_in_Wellington_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554" y="3133448"/>
            <a:ext cx="2288682" cy="1526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dinburgh Climate Strike sees city streets fill with crowds &amp;#39;as far as the  eyes can see&amp;#39; - as it happened - Edinburgh Liv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599"/>
          <a:stretch/>
        </p:blipFill>
        <p:spPr bwMode="auto">
          <a:xfrm>
            <a:off x="6300192" y="3178747"/>
            <a:ext cx="2064684" cy="16324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outh climate strikers blast Edinburgh Council plans to limit absence  permission | Edinburgh New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1258654"/>
            <a:ext cx="2289919" cy="171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79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OME - UN Climate Change Conference (COP26) at the SEC – Glasgow 2021">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66" t="21347" r="51037" b="23032"/>
          <a:stretch/>
        </p:blipFill>
        <p:spPr bwMode="auto">
          <a:xfrm>
            <a:off x="2843808" y="1180891"/>
            <a:ext cx="3314676" cy="32393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p:txBody>
          <a:bodyPr/>
          <a:lstStyle/>
          <a:p>
            <a:r>
              <a:rPr lang="en-GB" dirty="0" smtClean="0"/>
              <a:t>What is COP26?</a:t>
            </a:r>
            <a:endParaRPr lang="en-GB" dirty="0"/>
          </a:p>
        </p:txBody>
      </p:sp>
      <p:sp>
        <p:nvSpPr>
          <p:cNvPr id="15" name="Text Placeholder 14"/>
          <p:cNvSpPr>
            <a:spLocks noGrp="1"/>
          </p:cNvSpPr>
          <p:nvPr>
            <p:ph type="body" sz="quarter" idx="12"/>
          </p:nvPr>
        </p:nvSpPr>
        <p:spPr/>
        <p:txBody>
          <a:bodyPr/>
          <a:lstStyle/>
          <a:p>
            <a:endParaRPr lang="en-GB"/>
          </a:p>
        </p:txBody>
      </p:sp>
      <p:pic>
        <p:nvPicPr>
          <p:cNvPr id="8194" name="Picture 2" descr="Download Free png youtube-play-button-transparent-png-15 - My Hawaii -  DLPNG.com">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2211710"/>
            <a:ext cx="1073796" cy="107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2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92000" y="1295998"/>
            <a:ext cx="4716104" cy="3435992"/>
          </a:xfrm>
        </p:spPr>
        <p:txBody>
          <a:bodyPr/>
          <a:lstStyle/>
          <a:p>
            <a:r>
              <a:rPr lang="en-GB" dirty="0" smtClean="0"/>
              <a:t>COP26 (</a:t>
            </a:r>
            <a:r>
              <a:rPr lang="en-GB" b="1" dirty="0">
                <a:solidFill>
                  <a:schemeClr val="accent2"/>
                </a:solidFill>
              </a:rPr>
              <a:t>C</a:t>
            </a:r>
            <a:r>
              <a:rPr lang="en-GB" dirty="0"/>
              <a:t>onference </a:t>
            </a:r>
            <a:r>
              <a:rPr lang="en-GB" b="1" dirty="0">
                <a:solidFill>
                  <a:schemeClr val="accent2"/>
                </a:solidFill>
              </a:rPr>
              <a:t>O</a:t>
            </a:r>
            <a:r>
              <a:rPr lang="en-GB" dirty="0"/>
              <a:t>f the </a:t>
            </a:r>
            <a:r>
              <a:rPr lang="en-GB" b="1" dirty="0" smtClean="0">
                <a:solidFill>
                  <a:schemeClr val="accent2"/>
                </a:solidFill>
              </a:rPr>
              <a:t>P</a:t>
            </a:r>
            <a:r>
              <a:rPr lang="en-GB" dirty="0" smtClean="0"/>
              <a:t>arties) is a </a:t>
            </a:r>
            <a:r>
              <a:rPr lang="en-GB" b="1" dirty="0" smtClean="0"/>
              <a:t>United Nations </a:t>
            </a:r>
            <a:r>
              <a:rPr lang="en-GB" dirty="0" smtClean="0"/>
              <a:t>Climate Change Conference.</a:t>
            </a:r>
          </a:p>
          <a:p>
            <a:r>
              <a:rPr lang="en-GB" sz="1600" dirty="0" smtClean="0"/>
              <a:t>It’s a global event where leaders from countries across the world come together to discuss how they’re going to tackle Climate Change. </a:t>
            </a:r>
          </a:p>
          <a:p>
            <a:r>
              <a:rPr lang="en-GB" sz="1600" dirty="0" smtClean="0"/>
              <a:t>It will be held in </a:t>
            </a:r>
            <a:r>
              <a:rPr lang="en-GB" sz="1600" b="1" dirty="0" smtClean="0"/>
              <a:t>Glasgow</a:t>
            </a:r>
            <a:r>
              <a:rPr lang="en-GB" sz="1600" dirty="0" smtClean="0"/>
              <a:t> from </a:t>
            </a:r>
            <a:r>
              <a:rPr lang="en-GB" sz="1600" b="1" dirty="0" smtClean="0"/>
              <a:t>1-12 November</a:t>
            </a:r>
            <a:r>
              <a:rPr lang="en-GB" sz="1600" dirty="0" smtClean="0"/>
              <a:t>. </a:t>
            </a:r>
            <a:br>
              <a:rPr lang="en-GB" sz="1600" dirty="0" smtClean="0"/>
            </a:br>
            <a:endParaRPr lang="en-GB" sz="1600" dirty="0" smtClean="0"/>
          </a:p>
          <a:p>
            <a:r>
              <a:rPr lang="en-GB" sz="1800" b="1" dirty="0" smtClean="0"/>
              <a:t>Aim:</a:t>
            </a:r>
            <a:r>
              <a:rPr lang="en-GB" sz="1800" b="1" dirty="0" smtClean="0">
                <a:solidFill>
                  <a:srgbClr val="CB3B95"/>
                </a:solidFill>
              </a:rPr>
              <a:t>	To stabilise greenhouse gas 					concentrations at a level that will 				stop dangerous human-caused 				climate change </a:t>
            </a:r>
          </a:p>
          <a:p>
            <a:r>
              <a:rPr lang="en-GB" dirty="0" smtClean="0"/>
              <a:t>		</a:t>
            </a:r>
            <a:endParaRPr lang="en-GB" b="1" dirty="0"/>
          </a:p>
        </p:txBody>
      </p:sp>
      <p:sp>
        <p:nvSpPr>
          <p:cNvPr id="4" name="Text Placeholder 3"/>
          <p:cNvSpPr>
            <a:spLocks noGrp="1"/>
          </p:cNvSpPr>
          <p:nvPr>
            <p:ph type="body" sz="quarter" idx="10"/>
          </p:nvPr>
        </p:nvSpPr>
        <p:spPr/>
        <p:txBody>
          <a:bodyPr/>
          <a:lstStyle/>
          <a:p>
            <a:r>
              <a:rPr lang="en-GB" dirty="0" smtClean="0">
                <a:solidFill>
                  <a:schemeClr val="accent3"/>
                </a:solidFill>
              </a:rPr>
              <a:t>What is COP26?</a:t>
            </a:r>
            <a:endParaRPr lang="en-GB" dirty="0">
              <a:solidFill>
                <a:schemeClr val="accent3"/>
              </a:solidFill>
            </a:endParaRPr>
          </a:p>
        </p:txBody>
      </p:sp>
      <p:pic>
        <p:nvPicPr>
          <p:cNvPr id="9220" name="Picture 4" descr="COP26 Glasgow 2021 - Iberdrola"/>
          <p:cNvPicPr>
            <a:picLocks noChangeAspect="1" noChangeArrowheads="1"/>
          </p:cNvPicPr>
          <p:nvPr/>
        </p:nvPicPr>
        <p:blipFill rotWithShape="1">
          <a:blip r:embed="rId3">
            <a:extLst>
              <a:ext uri="{28A0092B-C50C-407E-A947-70E740481C1C}">
                <a14:useLocalDpi xmlns:a14="http://schemas.microsoft.com/office/drawing/2010/main" val="0"/>
              </a:ext>
            </a:extLst>
          </a:blip>
          <a:srcRect l="4390" r="41900"/>
          <a:stretch/>
        </p:blipFill>
        <p:spPr bwMode="auto">
          <a:xfrm>
            <a:off x="5724128" y="1277357"/>
            <a:ext cx="2925934" cy="305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1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1432</TotalTime>
  <Words>2552</Words>
  <Application>Microsoft Office PowerPoint</Application>
  <PresentationFormat>On-screen Show (16:9)</PresentationFormat>
  <Paragraphs>377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Arial Regular</vt:lpstr>
      <vt:lpstr>Calibri</vt:lpstr>
      <vt:lpstr>Symbol</vt:lpstr>
      <vt:lpstr>Wingdings</vt: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lastModifiedBy>Bethany Warburton</cp:lastModifiedBy>
  <cp:revision>79</cp:revision>
  <dcterms:created xsi:type="dcterms:W3CDTF">2021-06-01T11:54:01Z</dcterms:created>
  <dcterms:modified xsi:type="dcterms:W3CDTF">2021-08-20T08:22:36Z</dcterms:modified>
</cp:coreProperties>
</file>