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3"/>
  </p:notesMasterIdLst>
  <p:sldIdLst>
    <p:sldId id="26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6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70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C7BDA5-9EE0-4247-A810-5837070850B6}">
  <a:tblStyle styleId="{A2C7BDA5-9EE0-4247-A810-5837070850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2" y="744"/>
      </p:cViewPr>
      <p:guideLst>
        <p:guide orient="horz" pos="1470"/>
        <p:guide pos="49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9566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traveltime.com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cGyONofhi4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Figures showing</a:t>
            </a:r>
            <a:r>
              <a:rPr lang="en-GB" baseline="0" dirty="0" smtClean="0"/>
              <a:t> what percentage of UK children travel to school using this mode of transport. Prompt pupils to guess which figure matches with each mode of transport.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5015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Data is sourced from: https://www.ethnicity-facts-figures.service.gov.uk/culture-and-community/transport/travel-to-school/latest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610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Pupils</a:t>
            </a:r>
            <a:r>
              <a:rPr lang="en-GB" baseline="0" dirty="0" smtClean="0"/>
              <a:t> can use </a:t>
            </a:r>
            <a:r>
              <a:rPr lang="en-GB" sz="818" b="0" i="0" u="sng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https://app.traveltime.com/</a:t>
            </a:r>
            <a:r>
              <a:rPr lang="en-GB" sz="818" b="0" i="0" u="sng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n-GB" sz="818" b="0" i="0" u="none" strike="noStrike" cap="none" baseline="0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see how far they could get from school in a 10 minute walk  or cycle</a:t>
            </a:r>
            <a:endParaRPr lang="en-GB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9476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pupils this video on 15 minute neighbourhoods: </a:t>
            </a:r>
            <a:r>
              <a:rPr lang="en-GB" sz="818" b="0" i="0" u="sng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https://youtu.be/McGyONofhi4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635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Title Slide - Style Two">
  <p:cSld name="Photo Title Slide - Style Two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376" y="3939902"/>
            <a:ext cx="1606704" cy="892613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8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lt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lt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03580" y="83264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Slide">
  <p:cSld name="Divider Slide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2"/>
          </p:nvPr>
        </p:nvSpPr>
        <p:spPr>
          <a:xfrm>
            <a:off x="791999" y="1295998"/>
            <a:ext cx="6120000" cy="1131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3"/>
          </p:nvPr>
        </p:nvSpPr>
        <p:spPr>
          <a:xfrm>
            <a:off x="791999" y="2808000"/>
            <a:ext cx="6119999" cy="7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vider Slide">
  <p:cSld name="1_Divider Slid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2"/>
          </p:nvPr>
        </p:nvSpPr>
        <p:spPr>
          <a:xfrm>
            <a:off x="791999" y="1295998"/>
            <a:ext cx="4932129" cy="1131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body" idx="3"/>
          </p:nvPr>
        </p:nvSpPr>
        <p:spPr>
          <a:xfrm>
            <a:off x="791999" y="2808000"/>
            <a:ext cx="4932129" cy="7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19"/>
          <p:cNvSpPr>
            <a:spLocks noGrp="1"/>
          </p:cNvSpPr>
          <p:nvPr>
            <p:ph type="pic" idx="4"/>
          </p:nvPr>
        </p:nvSpPr>
        <p:spPr>
          <a:xfrm>
            <a:off x="5864455" y="3869"/>
            <a:ext cx="3279545" cy="5139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Case Study Slide">
  <p:cSld name="Photo Case Study Slide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2"/>
          </p:nvPr>
        </p:nvSpPr>
        <p:spPr>
          <a:xfrm>
            <a:off x="792000" y="489482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21" name="Google Shape;121;p20"/>
          <p:cNvCxnSpPr/>
          <p:nvPr/>
        </p:nvCxnSpPr>
        <p:spPr>
          <a:xfrm>
            <a:off x="792000" y="1296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20"/>
          <p:cNvCxnSpPr/>
          <p:nvPr/>
        </p:nvCxnSpPr>
        <p:spPr>
          <a:xfrm>
            <a:off x="792000" y="4680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20"/>
          <p:cNvSpPr>
            <a:spLocks noGrp="1"/>
          </p:cNvSpPr>
          <p:nvPr>
            <p:ph type="pic" idx="3"/>
          </p:nvPr>
        </p:nvSpPr>
        <p:spPr>
          <a:xfrm>
            <a:off x="5292000" y="1511845"/>
            <a:ext cx="3456000" cy="25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4"/>
          </p:nvPr>
        </p:nvSpPr>
        <p:spPr>
          <a:xfrm>
            <a:off x="792001" y="1511300"/>
            <a:ext cx="4284056" cy="101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5"/>
          </p:nvPr>
        </p:nvSpPr>
        <p:spPr>
          <a:xfrm>
            <a:off x="792001" y="3023464"/>
            <a:ext cx="4284056" cy="14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body" idx="6"/>
          </p:nvPr>
        </p:nvSpPr>
        <p:spPr>
          <a:xfrm>
            <a:off x="792000" y="2530549"/>
            <a:ext cx="4284056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7"/>
          </p:nvPr>
        </p:nvSpPr>
        <p:spPr>
          <a:xfrm>
            <a:off x="5292000" y="4166343"/>
            <a:ext cx="3456000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8" name="Google Shape;128;p20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Case Study Slide">
  <p:cSld name="Text Case Study Slide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2"/>
          </p:nvPr>
        </p:nvSpPr>
        <p:spPr>
          <a:xfrm>
            <a:off x="792000" y="489482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3" name="Google Shape;133;p21"/>
          <p:cNvCxnSpPr/>
          <p:nvPr/>
        </p:nvCxnSpPr>
        <p:spPr>
          <a:xfrm>
            <a:off x="792000" y="1296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4" name="Google Shape;134;p21"/>
          <p:cNvCxnSpPr/>
          <p:nvPr/>
        </p:nvCxnSpPr>
        <p:spPr>
          <a:xfrm>
            <a:off x="792000" y="4680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5" name="Google Shape;135;p21"/>
          <p:cNvSpPr txBox="1">
            <a:spLocks noGrp="1"/>
          </p:cNvSpPr>
          <p:nvPr>
            <p:ph type="body" idx="3"/>
          </p:nvPr>
        </p:nvSpPr>
        <p:spPr>
          <a:xfrm>
            <a:off x="4463944" y="3131388"/>
            <a:ext cx="4284056" cy="101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4"/>
          </p:nvPr>
        </p:nvSpPr>
        <p:spPr>
          <a:xfrm>
            <a:off x="792001" y="1503446"/>
            <a:ext cx="3491967" cy="292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5"/>
          </p:nvPr>
        </p:nvSpPr>
        <p:spPr>
          <a:xfrm>
            <a:off x="4463943" y="4150637"/>
            <a:ext cx="4284056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6"/>
          </p:nvPr>
        </p:nvSpPr>
        <p:spPr>
          <a:xfrm>
            <a:off x="4463942" y="1503447"/>
            <a:ext cx="4284056" cy="1376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9" name="Google Shape;139;p21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One">
  <p:cSld name="Sign-off Slide - Style One">
    <p:bg>
      <p:bgPr>
        <a:solidFill>
          <a:schemeClr val="dk2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" name="Google Shape;14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2000" cy="888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Two">
  <p:cSld name="Sign-off Slide - Style Two">
    <p:bg>
      <p:bgPr>
        <a:solidFill>
          <a:schemeClr val="accent3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6415" y="3687078"/>
            <a:ext cx="2039232" cy="1132907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3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Three">
  <p:cSld name="Sign-off Slide - Style Three">
    <p:bg>
      <p:bgPr>
        <a:solidFill>
          <a:schemeClr val="accent2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4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4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4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1999" cy="888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ign-off Slide - Style Three">
  <p:cSld name="1_Sign-off Slide - Style Three">
    <p:bg>
      <p:bgPr>
        <a:solidFill>
          <a:schemeClr val="lt2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5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1999" cy="888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Title Slide - Style Three">
  <p:cSld name="Photo Title Slide - Style Three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lt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lt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5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3581" y="4043069"/>
            <a:ext cx="1461598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hoto Title Slide - Style Three">
  <p:cSld name="1_Photo Title Slide - Style Three">
    <p:bg>
      <p:bgPr>
        <a:solidFill>
          <a:schemeClr val="lt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3581" y="4043069"/>
            <a:ext cx="1461598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One">
  <p:cSld name="Text Title Slide - Style One">
    <p:bg>
      <p:bgPr>
        <a:solidFill>
          <a:schemeClr val="dk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Two">
  <p:cSld name="Text Title Slide - Style Two">
    <p:bg>
      <p:bgPr>
        <a:solidFill>
          <a:schemeClr val="dk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Three">
  <p:cSld name="Text Title Slide - Style Three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5"/>
          <p:cNvSpPr>
            <a:spLocks noGrp="1"/>
          </p:cNvSpPr>
          <p:nvPr>
            <p:ph type="tbl" idx="2"/>
          </p:nvPr>
        </p:nvSpPr>
        <p:spPr>
          <a:xfrm>
            <a:off x="792163" y="1295400"/>
            <a:ext cx="7955837" cy="293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3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7" name="Google Shape;87;p15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Slide">
  <p:cSld name="Bullet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2"/>
          </p:nvPr>
        </p:nvSpPr>
        <p:spPr>
          <a:xfrm>
            <a:off x="792000" y="1295999"/>
            <a:ext cx="7956000" cy="293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3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Slide with Photo">
  <p:cSld name="Bullet Slide with Photo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7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2"/>
          </p:nvPr>
        </p:nvSpPr>
        <p:spPr>
          <a:xfrm>
            <a:off x="792000" y="1295999"/>
            <a:ext cx="4716103" cy="293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>
            <a:spLocks noGrp="1"/>
          </p:cNvSpPr>
          <p:nvPr>
            <p:ph type="pic" idx="3"/>
          </p:nvPr>
        </p:nvSpPr>
        <p:spPr>
          <a:xfrm>
            <a:off x="5796136" y="1295401"/>
            <a:ext cx="2952577" cy="280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4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5"/>
          </p:nvPr>
        </p:nvSpPr>
        <p:spPr>
          <a:xfrm>
            <a:off x="5796136" y="4166343"/>
            <a:ext cx="2951864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://www.youtube.com/watch?v=McGyONofhi4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203" y="1731832"/>
            <a:ext cx="3953665" cy="1076681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3"/>
                </a:solidFill>
              </a:rPr>
              <a:t>How normal is my journey to school?</a:t>
            </a:r>
            <a:endParaRPr lang="en-GB" sz="4000" dirty="0">
              <a:solidFill>
                <a:schemeClr val="accent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04" y="3513909"/>
            <a:ext cx="3833377" cy="16295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102" y="1183900"/>
            <a:ext cx="4209612" cy="2804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48426" y="3988044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1"/>
                </a:solidFill>
              </a:rPr>
              <a:t>©2021, </a:t>
            </a:r>
            <a:r>
              <a:rPr lang="en-GB" sz="1100" dirty="0" err="1">
                <a:solidFill>
                  <a:schemeClr val="accent1"/>
                </a:solidFill>
              </a:rPr>
              <a:t>Kois</a:t>
            </a:r>
            <a:r>
              <a:rPr lang="en-GB" sz="1100" dirty="0">
                <a:solidFill>
                  <a:schemeClr val="accent1"/>
                </a:solidFill>
              </a:rPr>
              <a:t> Miah,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424430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50;p36"/>
          <p:cNvSpPr txBox="1"/>
          <p:nvPr/>
        </p:nvSpPr>
        <p:spPr>
          <a:xfrm>
            <a:off x="741603" y="1361033"/>
            <a:ext cx="7540247" cy="16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4400" b="1" dirty="0">
                <a:solidFill>
                  <a:schemeClr val="accent3"/>
                </a:solidFill>
              </a:rPr>
              <a:t>Could your local area be a 15 minute neighbourhood? </a:t>
            </a:r>
            <a:endParaRPr lang="en-GB" sz="4400" b="1" dirty="0" smtClean="0">
              <a:solidFill>
                <a:schemeClr val="accent3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3200" b="1" dirty="0" smtClean="0">
                <a:solidFill>
                  <a:schemeClr val="accent2"/>
                </a:solidFill>
              </a:rPr>
              <a:t>What’s </a:t>
            </a:r>
            <a:r>
              <a:rPr lang="en-GB" sz="3200" b="1" dirty="0">
                <a:solidFill>
                  <a:schemeClr val="accent2"/>
                </a:solidFill>
              </a:rPr>
              <a:t>stopping it?</a:t>
            </a:r>
            <a:endParaRPr sz="32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3633" y="307078"/>
            <a:ext cx="1188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Extension </a:t>
            </a:r>
            <a:r>
              <a:rPr lang="en-GB" b="1" dirty="0" smtClean="0">
                <a:solidFill>
                  <a:schemeClr val="accent2"/>
                </a:solidFill>
              </a:rPr>
              <a:t>3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518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2943208"/>
            <a:ext cx="4716016" cy="200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2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76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0000" y="-720525"/>
            <a:ext cx="3593724" cy="3593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6619" y="-720525"/>
            <a:ext cx="3593724" cy="359372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404308" y="2417862"/>
            <a:ext cx="63353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400" b="1" dirty="0">
                <a:solidFill>
                  <a:schemeClr val="accent3"/>
                </a:solidFill>
              </a:rPr>
              <a:t>You are 1 of 10 million 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9" name="Google Shape;177;p27"/>
          <p:cNvSpPr txBox="1"/>
          <p:nvPr/>
        </p:nvSpPr>
        <p:spPr>
          <a:xfrm>
            <a:off x="941250" y="2802582"/>
            <a:ext cx="7261500" cy="10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chemeClr val="accent3"/>
                </a:solidFill>
              </a:rPr>
              <a:t>school children in the UK</a:t>
            </a:r>
            <a:endParaRPr sz="2800" b="1" dirty="0">
              <a:solidFill>
                <a:schemeClr val="accent3"/>
              </a:solidFill>
            </a:endParaRPr>
          </a:p>
        </p:txBody>
      </p:sp>
      <p:sp>
        <p:nvSpPr>
          <p:cNvPr id="10" name="Google Shape;178;p27"/>
          <p:cNvSpPr txBox="1"/>
          <p:nvPr/>
        </p:nvSpPr>
        <p:spPr>
          <a:xfrm>
            <a:off x="2079450" y="3699313"/>
            <a:ext cx="49851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solidFill>
                  <a:schemeClr val="accent2"/>
                </a:solidFill>
              </a:rPr>
              <a:t>9 million in England, 500,000 in Wales,</a:t>
            </a:r>
            <a:endParaRPr sz="1700" dirty="0">
              <a:solidFill>
                <a:schemeClr val="accent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solidFill>
                  <a:schemeClr val="accent2"/>
                </a:solidFill>
              </a:rPr>
              <a:t>700,000 in Scotland, 300,000 in Northern Ireland</a:t>
            </a:r>
            <a:endParaRPr sz="17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5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5;p28"/>
          <p:cNvSpPr txBox="1"/>
          <p:nvPr/>
        </p:nvSpPr>
        <p:spPr>
          <a:xfrm>
            <a:off x="244977" y="344062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 dirty="0">
                <a:solidFill>
                  <a:schemeClr val="accent3"/>
                </a:solidFill>
              </a:rPr>
              <a:t>How do you travel?</a:t>
            </a:r>
            <a:endParaRPr sz="5400" b="1" dirty="0">
              <a:solidFill>
                <a:schemeClr val="accent3"/>
              </a:solidFill>
            </a:endParaRPr>
          </a:p>
        </p:txBody>
      </p:sp>
      <p:sp>
        <p:nvSpPr>
          <p:cNvPr id="6" name="Google Shape;189;p28"/>
          <p:cNvSpPr txBox="1"/>
          <p:nvPr/>
        </p:nvSpPr>
        <p:spPr>
          <a:xfrm>
            <a:off x="2305351" y="1614588"/>
            <a:ext cx="4533300" cy="8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4000" b="1" dirty="0">
                <a:solidFill>
                  <a:schemeClr val="accent2"/>
                </a:solidFill>
              </a:rPr>
              <a:t>1, 2, 4, 11, 37, 43</a:t>
            </a:r>
            <a:endParaRPr sz="4000" b="1" dirty="0">
              <a:solidFill>
                <a:schemeClr val="accent2"/>
              </a:solidFill>
            </a:endParaRPr>
          </a:p>
        </p:txBody>
      </p:sp>
      <p:pic>
        <p:nvPicPr>
          <p:cNvPr id="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75" y="1089075"/>
            <a:ext cx="1688974" cy="1688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8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1224" y="737174"/>
            <a:ext cx="2392776" cy="2392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Google Shape;188;p28"/>
          <p:cNvGraphicFramePr/>
          <p:nvPr/>
        </p:nvGraphicFramePr>
        <p:xfrm>
          <a:off x="1463500" y="2990675"/>
          <a:ext cx="6693000" cy="708630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112600"/>
                <a:gridCol w="1112600"/>
                <a:gridCol w="1112600"/>
                <a:gridCol w="1112600"/>
                <a:gridCol w="1112600"/>
                <a:gridCol w="1130000"/>
              </a:tblGrid>
              <a:tr h="540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Bicycle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Car / Van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Local bus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Private bus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Train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Walk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00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5;p28"/>
          <p:cNvSpPr txBox="1"/>
          <p:nvPr/>
        </p:nvSpPr>
        <p:spPr>
          <a:xfrm>
            <a:off x="244977" y="344062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 dirty="0">
                <a:solidFill>
                  <a:schemeClr val="accent3"/>
                </a:solidFill>
              </a:rPr>
              <a:t>How do you travel?</a:t>
            </a:r>
            <a:endParaRPr sz="5400" b="1" dirty="0">
              <a:solidFill>
                <a:schemeClr val="accent3"/>
              </a:solidFill>
            </a:endParaRPr>
          </a:p>
        </p:txBody>
      </p:sp>
      <p:sp>
        <p:nvSpPr>
          <p:cNvPr id="6" name="Google Shape;189;p28"/>
          <p:cNvSpPr txBox="1"/>
          <p:nvPr/>
        </p:nvSpPr>
        <p:spPr>
          <a:xfrm>
            <a:off x="2062377" y="1330955"/>
            <a:ext cx="4533300" cy="8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4000" b="1" dirty="0" smtClean="0">
                <a:solidFill>
                  <a:schemeClr val="accent2"/>
                </a:solidFill>
              </a:rPr>
              <a:t>Answers</a:t>
            </a:r>
            <a:endParaRPr sz="4000" b="1" dirty="0">
              <a:solidFill>
                <a:schemeClr val="accent2"/>
              </a:solidFill>
            </a:endParaRPr>
          </a:p>
        </p:txBody>
      </p:sp>
      <p:pic>
        <p:nvPicPr>
          <p:cNvPr id="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75" y="1089075"/>
            <a:ext cx="1688974" cy="1688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8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1224" y="737174"/>
            <a:ext cx="2392776" cy="2392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05239"/>
              </p:ext>
            </p:extLst>
          </p:nvPr>
        </p:nvGraphicFramePr>
        <p:xfrm>
          <a:off x="1442162" y="2549281"/>
          <a:ext cx="6693000" cy="1645098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112600"/>
                <a:gridCol w="1112600"/>
                <a:gridCol w="1112600"/>
                <a:gridCol w="1112600"/>
                <a:gridCol w="1112600"/>
                <a:gridCol w="1130000"/>
              </a:tblGrid>
              <a:tr h="540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Bicycle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Car / Van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Local bus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Private bus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Train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Walk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234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2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37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11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4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1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43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61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04;p30"/>
          <p:cNvSpPr txBox="1"/>
          <p:nvPr/>
        </p:nvSpPr>
        <p:spPr>
          <a:xfrm>
            <a:off x="597675" y="253550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200" b="1" dirty="0">
                <a:solidFill>
                  <a:schemeClr val="accent3"/>
                </a:solidFill>
              </a:rPr>
              <a:t>Questions</a:t>
            </a:r>
            <a:endParaRPr sz="6200" b="1" dirty="0"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6022" y="1530949"/>
            <a:ext cx="7393577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/>
              <a:t>Why do you think most people travel like this to school?</a:t>
            </a:r>
          </a:p>
          <a:p>
            <a:pPr lvl="0">
              <a:spcBef>
                <a:spcPts val="1000"/>
              </a:spcBef>
            </a:pPr>
            <a:r>
              <a:rPr lang="en-GB" sz="2400" dirty="0"/>
              <a:t>What’s stopping people from cycling to school?</a:t>
            </a:r>
          </a:p>
          <a:p>
            <a:pPr lvl="0">
              <a:spcBef>
                <a:spcPts val="1000"/>
              </a:spcBef>
              <a:spcAft>
                <a:spcPts val="1000"/>
              </a:spcAft>
            </a:pPr>
            <a:r>
              <a:rPr lang="en-GB" sz="2400" dirty="0"/>
              <a:t>What do you think the %’s are for your class or school?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4620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11;p31"/>
          <p:cNvSpPr txBox="1"/>
          <p:nvPr/>
        </p:nvSpPr>
        <p:spPr>
          <a:xfrm>
            <a:off x="0" y="344990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dirty="0">
                <a:solidFill>
                  <a:schemeClr val="accent3"/>
                </a:solidFill>
              </a:rPr>
              <a:t>How long does it take?</a:t>
            </a:r>
            <a:endParaRPr sz="4800" b="1" dirty="0">
              <a:solidFill>
                <a:schemeClr val="accent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8650" y="1370013"/>
          <a:ext cx="8333600" cy="2428525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041700"/>
                <a:gridCol w="1041700"/>
                <a:gridCol w="1041700"/>
                <a:gridCol w="1041700"/>
                <a:gridCol w="1041700"/>
                <a:gridCol w="1041700"/>
                <a:gridCol w="1041700"/>
                <a:gridCol w="1041700"/>
              </a:tblGrid>
              <a:tr h="1777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My journey time (mins)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1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2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3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4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5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Friend 6</a:t>
                      </a:r>
                      <a:endParaRPr sz="18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Average</a:t>
                      </a:r>
                      <a:endParaRPr sz="18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0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6833" y="3987948"/>
            <a:ext cx="599723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1800" dirty="0"/>
              <a:t>Calculate the average for you and 6 friends. How does you average compare to the national average of 19 minutes?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5596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20;p32"/>
          <p:cNvSpPr txBox="1"/>
          <p:nvPr/>
        </p:nvSpPr>
        <p:spPr>
          <a:xfrm>
            <a:off x="0" y="308824"/>
            <a:ext cx="8337400" cy="1418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1" dirty="0">
                <a:solidFill>
                  <a:schemeClr val="accent3"/>
                </a:solidFill>
              </a:rPr>
              <a:t>How long does it take?</a:t>
            </a:r>
            <a:endParaRPr sz="4400" b="1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7675" y="981548"/>
            <a:ext cx="1714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2"/>
                </a:solidFill>
              </a:rPr>
              <a:t>Extension 1</a:t>
            </a:r>
            <a:endParaRPr lang="en-GB" sz="1600" b="1" dirty="0">
              <a:solidFill>
                <a:schemeClr val="accent2"/>
              </a:solidFill>
            </a:endParaRPr>
          </a:p>
        </p:txBody>
      </p:sp>
      <p:pic>
        <p:nvPicPr>
          <p:cNvPr id="7" name="Google Shape;219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87416" y="1320102"/>
            <a:ext cx="8506701" cy="36773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21;p32"/>
          <p:cNvSpPr txBox="1"/>
          <p:nvPr/>
        </p:nvSpPr>
        <p:spPr>
          <a:xfrm>
            <a:off x="597675" y="4351100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Why might journey times vary for different ethnic groups?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430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27;p33"/>
          <p:cNvSpPr txBox="1"/>
          <p:nvPr/>
        </p:nvSpPr>
        <p:spPr>
          <a:xfrm>
            <a:off x="0" y="356514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dirty="0">
                <a:solidFill>
                  <a:schemeClr val="accent3"/>
                </a:solidFill>
              </a:rPr>
              <a:t>How far do you travel?</a:t>
            </a:r>
            <a:endParaRPr sz="4800" b="1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485" y="1286948"/>
            <a:ext cx="12833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Extension </a:t>
            </a:r>
            <a:r>
              <a:rPr lang="en-GB" b="1" dirty="0" smtClean="0">
                <a:solidFill>
                  <a:schemeClr val="accent2"/>
                </a:solidFill>
              </a:rPr>
              <a:t>2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7" name="Google Shape;228;p33"/>
          <p:cNvSpPr txBox="1"/>
          <p:nvPr/>
        </p:nvSpPr>
        <p:spPr>
          <a:xfrm>
            <a:off x="741750" y="1594725"/>
            <a:ext cx="8168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dirty="0"/>
              <a:t>Average = 2.4 miles (3.9km) to school</a:t>
            </a:r>
            <a:endParaRPr sz="3600" dirty="0"/>
          </a:p>
        </p:txBody>
      </p:sp>
      <p:sp>
        <p:nvSpPr>
          <p:cNvPr id="8" name="Rectangle 7"/>
          <p:cNvSpPr/>
          <p:nvPr/>
        </p:nvSpPr>
        <p:spPr>
          <a:xfrm>
            <a:off x="741750" y="256434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sz="2800" dirty="0"/>
              <a:t>How far can you get from your school in a 10 minute walk or cycle?</a:t>
            </a:r>
            <a:endParaRPr lang="en-GB" sz="2800" dirty="0"/>
          </a:p>
        </p:txBody>
      </p:sp>
      <p:pic>
        <p:nvPicPr>
          <p:cNvPr id="9" name="Google Shape;22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2754" y="2564348"/>
            <a:ext cx="2959351" cy="16656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923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35"/>
          <p:cNvSpPr txBox="1"/>
          <p:nvPr/>
        </p:nvSpPr>
        <p:spPr>
          <a:xfrm>
            <a:off x="0" y="347647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 dirty="0">
                <a:solidFill>
                  <a:schemeClr val="accent3"/>
                </a:solidFill>
              </a:rPr>
              <a:t>15 minute neighbourhoods</a:t>
            </a:r>
            <a:endParaRPr sz="4000" b="1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7324" y="1051661"/>
            <a:ext cx="1188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Extension </a:t>
            </a:r>
            <a:r>
              <a:rPr lang="en-GB" b="1" dirty="0" smtClean="0">
                <a:solidFill>
                  <a:schemeClr val="accent2"/>
                </a:solidFill>
              </a:rPr>
              <a:t>3</a:t>
            </a:r>
            <a:endParaRPr lang="en-GB" b="1" dirty="0">
              <a:solidFill>
                <a:schemeClr val="accent2"/>
              </a:solidFill>
            </a:endParaRPr>
          </a:p>
        </p:txBody>
      </p:sp>
      <p:pic>
        <p:nvPicPr>
          <p:cNvPr id="7" name="Google Shape;244;p35" descr="We can make city life more accessible, sustainable &amp; enjoyable by creating “15-minute cities.” Ensuring that residents can meet all their needs within a short walk or bike ride will accelerate a green &amp; just recovery." title="What is a ‘15-minute city’?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324" y="1530950"/>
            <a:ext cx="4012900" cy="300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43;p35"/>
          <p:cNvPicPr preferRelativeResize="0"/>
          <p:nvPr/>
        </p:nvPicPr>
        <p:blipFill rotWithShape="1">
          <a:blip r:embed="rId4">
            <a:alphaModFix/>
          </a:blip>
          <a:srcRect t="11859" b="10167"/>
          <a:stretch/>
        </p:blipFill>
        <p:spPr>
          <a:xfrm>
            <a:off x="5034834" y="1139125"/>
            <a:ext cx="3730942" cy="4004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33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strans PowerPoint Theme">
  <a:themeElements>
    <a:clrScheme name="Sustrans">
      <a:dk1>
        <a:srgbClr val="414042"/>
      </a:dk1>
      <a:lt1>
        <a:srgbClr val="FFFFFF"/>
      </a:lt1>
      <a:dk2>
        <a:srgbClr val="C0D631"/>
      </a:dk2>
      <a:lt2>
        <a:srgbClr val="FFFFFF"/>
      </a:lt2>
      <a:accent1>
        <a:srgbClr val="A39A94"/>
      </a:accent1>
      <a:accent2>
        <a:srgbClr val="009BA7"/>
      </a:accent2>
      <a:accent3>
        <a:srgbClr val="253773"/>
      </a:accent3>
      <a:accent4>
        <a:srgbClr val="7FD2EA"/>
      </a:accent4>
      <a:accent5>
        <a:srgbClr val="FFCF41"/>
      </a:accent5>
      <a:accent6>
        <a:srgbClr val="506E5A"/>
      </a:accent6>
      <a:hlink>
        <a:srgbClr val="414042"/>
      </a:hlink>
      <a:folHlink>
        <a:srgbClr val="41404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331</Words>
  <Application>Microsoft Office PowerPoint</Application>
  <PresentationFormat>On-screen Show (16:9)</PresentationFormat>
  <Paragraphs>70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Noto Sans Symbols</vt:lpstr>
      <vt:lpstr>Sustrans PowerPoint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 Elworthy</dc:creator>
  <cp:lastModifiedBy>Meg Elworthy</cp:lastModifiedBy>
  <cp:revision>11</cp:revision>
  <dcterms:modified xsi:type="dcterms:W3CDTF">2021-07-12T11:35:02Z</dcterms:modified>
</cp:coreProperties>
</file>