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98" r:id="rId6"/>
    <p:sldId id="311" r:id="rId7"/>
    <p:sldId id="299" r:id="rId8"/>
    <p:sldId id="304" r:id="rId9"/>
    <p:sldId id="303" r:id="rId10"/>
    <p:sldId id="327" r:id="rId11"/>
    <p:sldId id="330" r:id="rId12"/>
    <p:sldId id="312" r:id="rId13"/>
    <p:sldId id="328" r:id="rId14"/>
    <p:sldId id="305" r:id="rId15"/>
    <p:sldId id="329" r:id="rId16"/>
    <p:sldId id="315" r:id="rId17"/>
    <p:sldId id="319" r:id="rId18"/>
    <p:sldId id="320" r:id="rId19"/>
    <p:sldId id="326" r:id="rId20"/>
    <p:sldId id="296" r:id="rId21"/>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3B9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10EF87-7229-45F4-8C11-26E99918F899}" v="11" dt="2023-09-26T16:18:27.4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70"/>
        <p:guide pos="494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04/10/2023</a:t>
            </a:fld>
            <a:endParaRPr lang="en-GB"/>
          </a:p>
        </p:txBody>
      </p:sp>
      <p:sp>
        <p:nvSpPr>
          <p:cNvPr id="4" name="Footer Placeholder 3">
            <a:extLst>
              <a:ext uri="{FF2B5EF4-FFF2-40B4-BE49-F238E27FC236}">
                <a16:creationId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a:p>
        </p:txBody>
      </p:sp>
      <p:sp>
        <p:nvSpPr>
          <p:cNvPr id="4" name="Slide Number Placeholder 3"/>
          <p:cNvSpPr>
            <a:spLocks noGrp="1"/>
          </p:cNvSpPr>
          <p:nvPr>
            <p:ph type="sldNum" sz="quarter" idx="10"/>
          </p:nvPr>
        </p:nvSpPr>
        <p:spPr/>
        <p:txBody>
          <a:bodyPr/>
          <a:lstStyle/>
          <a:p>
            <a:fld id="{857602B0-FD2B-4A07-B86B-10A2332AB655}" type="slidenum">
              <a:rPr lang="en-GB" smtClean="0"/>
              <a:t>1</a:t>
            </a:fld>
            <a:endParaRPr lang="en-GB"/>
          </a:p>
        </p:txBody>
      </p:sp>
    </p:spTree>
    <p:extLst>
      <p:ext uri="{BB962C8B-B14F-4D97-AF65-F5344CB8AC3E}">
        <p14:creationId xmlns:p14="http://schemas.microsoft.com/office/powerpoint/2010/main" val="278836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4011507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156017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Plan the route as a class using google maps, and making sure you stay within the boundary shown on your map. </a:t>
            </a:r>
          </a:p>
          <a:p>
            <a:r>
              <a:rPr lang="en-GB" baseline="0"/>
              <a:t>Use your radius map as a guide to make sure you stay within your 20 minute neighbourhood. </a:t>
            </a:r>
          </a:p>
          <a:p>
            <a:endParaRPr lang="en-GB" baseline="0"/>
          </a:p>
          <a:p>
            <a:r>
              <a:rPr lang="en-GB" baseline="0"/>
              <a:t>The map and instructions can then be printed to be used when outside. </a:t>
            </a:r>
          </a:p>
          <a:p>
            <a:endParaRPr lang="en-GB" baseline="0"/>
          </a:p>
          <a:p>
            <a:r>
              <a:rPr lang="en-GB" baseline="0"/>
              <a:t>When creating the route, consider the different elements of a 20 minute neighbourhood and try and plan the route around them, to showcase either what is or isn’t present in your neighbourhood. </a:t>
            </a:r>
          </a:p>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157621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a:t>OPTIONAL</a:t>
            </a:r>
          </a:p>
          <a:p>
            <a:r>
              <a:rPr lang="en-GB" baseline="0"/>
              <a:t>Divide the groups into teams. These teams will each focus on a different aspect of 20 minute neighbourhoods when they explore their local area next session. </a:t>
            </a:r>
          </a:p>
          <a:p>
            <a:endParaRPr lang="en-GB" baseline="0"/>
          </a:p>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410621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16</a:t>
            </a:fld>
            <a:endParaRPr lang="en-GB"/>
          </a:p>
        </p:txBody>
      </p:sp>
    </p:spTree>
    <p:extLst>
      <p:ext uri="{BB962C8B-B14F-4D97-AF65-F5344CB8AC3E}">
        <p14:creationId xmlns:p14="http://schemas.microsoft.com/office/powerpoint/2010/main" val="3304741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the first</a:t>
            </a:r>
            <a:r>
              <a:rPr lang="en-GB" baseline="0"/>
              <a:t> of four workshops, through which pupils will learn about 20 minute neighbourhoods. </a:t>
            </a:r>
          </a:p>
          <a:p>
            <a:endParaRPr lang="en-GB" baseline="0"/>
          </a:p>
          <a:p>
            <a:r>
              <a:rPr lang="en-GB" baseline="0"/>
              <a:t>The four sessions are outlined in the slide:</a:t>
            </a:r>
          </a:p>
          <a:p>
            <a:pPr marL="228600" lvl="0" indent="-228600">
              <a:buFont typeface="+mj-lt"/>
              <a:buAutoNum type="arabicPeriod"/>
            </a:pPr>
            <a:r>
              <a:rPr lang="en-GB" sz="818" kern="1200">
                <a:solidFill>
                  <a:schemeClr val="tx1"/>
                </a:solidFill>
                <a:effectLst/>
                <a:latin typeface="+mn-lt"/>
                <a:ea typeface="+mn-ea"/>
                <a:cs typeface="+mn-cs"/>
              </a:rPr>
              <a:t>Establish – what is a 20 minute neighbourhood?</a:t>
            </a:r>
          </a:p>
          <a:p>
            <a:pPr marL="228600" lvl="0" indent="-228600">
              <a:buFont typeface="+mj-lt"/>
              <a:buAutoNum type="arabicPeriod"/>
            </a:pPr>
            <a:r>
              <a:rPr lang="en-GB" sz="818" kern="1200">
                <a:solidFill>
                  <a:schemeClr val="tx1"/>
                </a:solidFill>
                <a:effectLst/>
                <a:latin typeface="+mn-lt"/>
                <a:ea typeface="+mn-ea"/>
                <a:cs typeface="+mn-cs"/>
              </a:rPr>
              <a:t>Explore – go out and explore your own 20 minute neighbourhood</a:t>
            </a:r>
          </a:p>
          <a:p>
            <a:pPr marL="228600" lvl="0" indent="-228600">
              <a:buFont typeface="+mj-lt"/>
              <a:buAutoNum type="arabicPeriod"/>
            </a:pPr>
            <a:r>
              <a:rPr lang="en-GB" sz="818" kern="1200">
                <a:solidFill>
                  <a:schemeClr val="tx1"/>
                </a:solidFill>
                <a:effectLst/>
                <a:latin typeface="+mn-lt"/>
                <a:ea typeface="+mn-ea"/>
                <a:cs typeface="+mn-cs"/>
              </a:rPr>
              <a:t>Evaluate – is our local neighbourhood a 20 minute neighbourhood? What could be better?</a:t>
            </a:r>
          </a:p>
          <a:p>
            <a:pPr marL="228600" lvl="0" indent="-228600">
              <a:buFont typeface="+mj-lt"/>
              <a:buAutoNum type="arabicPeriod"/>
            </a:pPr>
            <a:r>
              <a:rPr lang="en-GB" sz="818" kern="1200">
                <a:solidFill>
                  <a:schemeClr val="tx1"/>
                </a:solidFill>
                <a:effectLst/>
                <a:latin typeface="+mn-lt"/>
                <a:ea typeface="+mn-ea"/>
                <a:cs typeface="+mn-cs"/>
              </a:rPr>
              <a:t>Engage – how can we make change?</a:t>
            </a:r>
          </a:p>
          <a:p>
            <a:pPr marL="228600" lvl="0" indent="-228600">
              <a:buFont typeface="+mj-lt"/>
              <a:buAutoNum type="arabicPeriod"/>
            </a:pPr>
            <a:endParaRPr lang="en-GB" sz="818" kern="1200">
              <a:solidFill>
                <a:schemeClr val="tx1"/>
              </a:solidFill>
              <a:effectLst/>
              <a:latin typeface="+mn-lt"/>
              <a:ea typeface="+mn-ea"/>
              <a:cs typeface="+mn-cs"/>
            </a:endParaRPr>
          </a:p>
          <a:p>
            <a:r>
              <a:rPr lang="en-GB" sz="818" kern="1200">
                <a:solidFill>
                  <a:schemeClr val="tx1"/>
                </a:solidFill>
                <a:effectLst/>
                <a:latin typeface="+mn-lt"/>
                <a:ea typeface="+mn-ea"/>
                <a:cs typeface="+mn-cs"/>
              </a:rPr>
              <a:t>Overview of this session</a:t>
            </a:r>
          </a:p>
          <a:p>
            <a:pPr marL="171450" lvl="0" indent="-171450">
              <a:buFont typeface="Arial" panose="020B0604020202020204" pitchFamily="34" charset="0"/>
              <a:buChar char="•"/>
            </a:pPr>
            <a:r>
              <a:rPr lang="en-GB" sz="818" kern="1200">
                <a:solidFill>
                  <a:schemeClr val="tx1"/>
                </a:solidFill>
                <a:effectLst/>
                <a:latin typeface="+mn-lt"/>
                <a:ea typeface="+mn-ea"/>
                <a:cs typeface="+mn-cs"/>
              </a:rPr>
              <a:t>What is a 20 minute neighbourhood?</a:t>
            </a:r>
          </a:p>
          <a:p>
            <a:pPr marL="171450" lvl="0" indent="-171450">
              <a:buFont typeface="Arial" panose="020B0604020202020204" pitchFamily="34" charset="0"/>
              <a:buChar char="•"/>
            </a:pPr>
            <a:r>
              <a:rPr lang="en-GB" sz="818" kern="1200">
                <a:solidFill>
                  <a:schemeClr val="tx1"/>
                </a:solidFill>
                <a:effectLst/>
                <a:latin typeface="+mn-lt"/>
                <a:ea typeface="+mn-ea"/>
                <a:cs typeface="+mn-cs"/>
              </a:rPr>
              <a:t>What are the features of a 20 minute neighbourhood?</a:t>
            </a:r>
          </a:p>
          <a:p>
            <a:pPr marL="171450" lvl="0" indent="-171450">
              <a:buFont typeface="Arial" panose="020B0604020202020204" pitchFamily="34" charset="0"/>
              <a:buChar char="•"/>
            </a:pPr>
            <a:r>
              <a:rPr lang="en-GB" sz="818" kern="1200">
                <a:solidFill>
                  <a:schemeClr val="tx1"/>
                </a:solidFill>
                <a:effectLst/>
                <a:latin typeface="+mn-lt"/>
                <a:ea typeface="+mn-ea"/>
                <a:cs typeface="+mn-cs"/>
              </a:rPr>
              <a:t>What are the benefits of a 20 minute neighbourhood?</a:t>
            </a:r>
          </a:p>
          <a:p>
            <a:pPr marL="171450" lvl="0" indent="-171450">
              <a:buFont typeface="Arial" panose="020B0604020202020204" pitchFamily="34" charset="0"/>
              <a:buChar char="•"/>
            </a:pPr>
            <a:r>
              <a:rPr lang="en-GB" sz="818" kern="1200">
                <a:solidFill>
                  <a:schemeClr val="tx1"/>
                </a:solidFill>
                <a:effectLst/>
                <a:latin typeface="+mn-lt"/>
                <a:ea typeface="+mn-ea"/>
                <a:cs typeface="+mn-cs"/>
              </a:rPr>
              <a:t>Prepare for the next session – work out where we want to explore in our 20 minute neighbourhood. </a:t>
            </a:r>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20015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a:t>
            </a:r>
            <a:r>
              <a:rPr lang="en-GB" baseline="0"/>
              <a:t>se workshops have been designed by Sustrans Scotland, a walking a cycling charity. </a:t>
            </a:r>
          </a:p>
          <a:p>
            <a:endParaRPr lang="en-GB" baseline="0"/>
          </a:p>
          <a:p>
            <a:r>
              <a:rPr lang="en-GB" baseline="0"/>
              <a:t>Their </a:t>
            </a:r>
            <a:r>
              <a:rPr lang="en-GB" sz="818" b="1" i="0" kern="1200">
                <a:solidFill>
                  <a:schemeClr val="tx1"/>
                </a:solidFill>
                <a:effectLst/>
                <a:latin typeface="+mn-lt"/>
                <a:ea typeface="+mn-ea"/>
                <a:cs typeface="+mn-cs"/>
              </a:rPr>
              <a:t>vision </a:t>
            </a:r>
            <a:r>
              <a:rPr lang="en-GB" sz="818" b="0" i="0" kern="1200">
                <a:solidFill>
                  <a:schemeClr val="tx1"/>
                </a:solidFill>
                <a:effectLst/>
                <a:latin typeface="+mn-lt"/>
                <a:ea typeface="+mn-ea"/>
                <a:cs typeface="+mn-cs"/>
              </a:rPr>
              <a:t>is a society where the way we travel creates healthier places and happier lives for everyone.</a:t>
            </a:r>
          </a:p>
          <a:p>
            <a:r>
              <a:rPr lang="en-GB" sz="818" b="0" i="0" kern="1200">
                <a:solidFill>
                  <a:schemeClr val="tx1"/>
                </a:solidFill>
                <a:effectLst/>
                <a:latin typeface="+mn-lt"/>
                <a:ea typeface="+mn-ea"/>
                <a:cs typeface="+mn-cs"/>
              </a:rPr>
              <a:t>Their </a:t>
            </a:r>
            <a:r>
              <a:rPr lang="en-GB" sz="818" b="1" i="0" kern="1200">
                <a:solidFill>
                  <a:schemeClr val="tx1"/>
                </a:solidFill>
                <a:effectLst/>
                <a:latin typeface="+mn-lt"/>
                <a:ea typeface="+mn-ea"/>
                <a:cs typeface="+mn-cs"/>
              </a:rPr>
              <a:t>mission</a:t>
            </a:r>
            <a:r>
              <a:rPr lang="en-GB" sz="818" b="0" i="0" kern="1200">
                <a:solidFill>
                  <a:schemeClr val="tx1"/>
                </a:solidFill>
                <a:effectLst/>
                <a:latin typeface="+mn-lt"/>
                <a:ea typeface="+mn-ea"/>
                <a:cs typeface="+mn-cs"/>
              </a:rPr>
              <a:t> is to make it easier for people to walk and cycle. </a:t>
            </a:r>
          </a:p>
          <a:p>
            <a:endParaRPr lang="en-GB" sz="818"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164375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40045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b="0" i="0" u="none" strike="noStrike" kern="1200" baseline="0">
              <a:solidFill>
                <a:schemeClr val="tx1"/>
              </a:solidFill>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900">
                <a:solidFill>
                  <a:srgbClr val="CB3B95"/>
                </a:solidFill>
              </a:rPr>
              <a:t>As you watch the video, take some notes. </a:t>
            </a:r>
            <a:br>
              <a:rPr lang="en-GB" sz="900">
                <a:solidFill>
                  <a:srgbClr val="CB3B95"/>
                </a:solidFill>
              </a:rPr>
            </a:br>
            <a:r>
              <a:rPr lang="en-GB" sz="900">
                <a:solidFill>
                  <a:srgbClr val="CB3B95"/>
                </a:solidFill>
              </a:rPr>
              <a:t>You might want to watch the video more than once, or pause it to give yourself time.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b="0" i="0" u="none" strike="noStrike" kern="1200" baseline="0">
              <a:solidFill>
                <a:schemeClr val="tx1"/>
              </a:solidFill>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11269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0" i="0" u="none" strike="noStrike" kern="1200" baseline="0">
                <a:solidFill>
                  <a:schemeClr val="tx1"/>
                </a:solidFill>
                <a:latin typeface="+mn-lt"/>
                <a:ea typeface="+mn-ea"/>
                <a:cs typeface="+mn-cs"/>
              </a:rPr>
              <a:t>The </a:t>
            </a:r>
            <a:r>
              <a:rPr lang="en-GB" sz="818" b="1" i="0" u="none" strike="noStrike" kern="1200" baseline="0">
                <a:solidFill>
                  <a:schemeClr val="tx1"/>
                </a:solidFill>
                <a:latin typeface="+mn-lt"/>
                <a:ea typeface="+mn-ea"/>
                <a:cs typeface="+mn-cs"/>
              </a:rPr>
              <a:t>20 minute neighbourhood </a:t>
            </a:r>
            <a:r>
              <a:rPr lang="en-GB" sz="818" b="0" i="0" u="none" strike="noStrike" kern="1200" baseline="0">
                <a:solidFill>
                  <a:schemeClr val="tx1"/>
                </a:solidFill>
                <a:latin typeface="+mn-lt"/>
                <a:ea typeface="+mn-ea"/>
                <a:cs typeface="+mn-cs"/>
              </a:rPr>
              <a:t>is an idea that is becoming popular across the world. </a:t>
            </a:r>
            <a:br>
              <a:rPr lang="en-GB" sz="818" b="0" i="0" u="none" strike="noStrike" kern="1200" baseline="0">
                <a:solidFill>
                  <a:schemeClr val="tx1"/>
                </a:solidFill>
                <a:latin typeface="+mn-lt"/>
                <a:ea typeface="+mn-ea"/>
                <a:cs typeface="+mn-cs"/>
              </a:rPr>
            </a:br>
            <a:r>
              <a:rPr lang="en-GB" sz="818" b="0" i="0" u="none" strike="noStrike" kern="1200" baseline="0">
                <a:solidFill>
                  <a:schemeClr val="tx1"/>
                </a:solidFill>
                <a:latin typeface="+mn-lt"/>
                <a:ea typeface="+mn-ea"/>
                <a:cs typeface="+mn-cs"/>
              </a:rPr>
              <a:t>Developed in different ways in cities like Melbourne, Portland and Paris, people can meet most of their essential needs within a 20 minute walk. </a:t>
            </a:r>
            <a:br>
              <a:rPr lang="en-GB" sz="818" b="0" i="0" u="none" strike="noStrike" kern="1200" baseline="0">
                <a:solidFill>
                  <a:schemeClr val="tx1"/>
                </a:solidFill>
                <a:latin typeface="+mn-lt"/>
                <a:ea typeface="+mn-ea"/>
                <a:cs typeface="+mn-cs"/>
              </a:rPr>
            </a:br>
            <a:r>
              <a:rPr lang="en-GB" sz="818" b="0" i="0" u="none" strike="noStrike" kern="1200" baseline="0">
                <a:solidFill>
                  <a:schemeClr val="tx1"/>
                </a:solidFill>
                <a:latin typeface="+mn-lt"/>
                <a:ea typeface="+mn-ea"/>
                <a:cs typeface="+mn-cs"/>
              </a:rPr>
              <a:t>This means you can do your </a:t>
            </a:r>
            <a:r>
              <a:rPr lang="en-GB" sz="818" b="1" i="0" u="none" strike="noStrike" kern="1200" baseline="0">
                <a:solidFill>
                  <a:schemeClr val="tx1"/>
                </a:solidFill>
                <a:latin typeface="+mn-lt"/>
                <a:ea typeface="+mn-ea"/>
                <a:cs typeface="+mn-cs"/>
              </a:rPr>
              <a:t>shopping</a:t>
            </a:r>
            <a:r>
              <a:rPr lang="en-GB" sz="818" b="0" i="0" u="none" strike="noStrike" kern="1200" baseline="0">
                <a:solidFill>
                  <a:schemeClr val="tx1"/>
                </a:solidFill>
                <a:latin typeface="+mn-lt"/>
                <a:ea typeface="+mn-ea"/>
                <a:cs typeface="+mn-cs"/>
              </a:rPr>
              <a:t>, join in with </a:t>
            </a:r>
            <a:r>
              <a:rPr lang="en-GB" sz="818" b="1" i="0" u="none" strike="noStrike" kern="1200" baseline="0">
                <a:solidFill>
                  <a:schemeClr val="tx1"/>
                </a:solidFill>
                <a:latin typeface="+mn-lt"/>
                <a:ea typeface="+mn-ea"/>
                <a:cs typeface="+mn-cs"/>
              </a:rPr>
              <a:t>leisure activities</a:t>
            </a:r>
            <a:r>
              <a:rPr lang="en-GB" sz="818" b="0" i="0" u="none" strike="noStrike" kern="1200" baseline="0">
                <a:solidFill>
                  <a:schemeClr val="tx1"/>
                </a:solidFill>
                <a:latin typeface="+mn-lt"/>
                <a:ea typeface="+mn-ea"/>
                <a:cs typeface="+mn-cs"/>
              </a:rPr>
              <a:t>, take your children to </a:t>
            </a:r>
            <a:r>
              <a:rPr lang="en-GB" sz="818" b="1" i="0" u="none" strike="noStrike" kern="1200" baseline="0">
                <a:solidFill>
                  <a:schemeClr val="tx1"/>
                </a:solidFill>
                <a:latin typeface="+mn-lt"/>
                <a:ea typeface="+mn-ea"/>
                <a:cs typeface="+mn-cs"/>
              </a:rPr>
              <a:t>school</a:t>
            </a:r>
            <a:r>
              <a:rPr lang="en-GB" sz="818" b="0" i="0" u="none" strike="noStrike" kern="1200" baseline="0">
                <a:solidFill>
                  <a:schemeClr val="tx1"/>
                </a:solidFill>
                <a:latin typeface="+mn-lt"/>
                <a:ea typeface="+mn-ea"/>
                <a:cs typeface="+mn-cs"/>
              </a:rPr>
              <a:t>, find </a:t>
            </a:r>
            <a:r>
              <a:rPr lang="en-GB" sz="818" b="1" i="0" u="none" strike="noStrike" kern="1200" baseline="0">
                <a:solidFill>
                  <a:schemeClr val="tx1"/>
                </a:solidFill>
                <a:latin typeface="+mn-lt"/>
                <a:ea typeface="+mn-ea"/>
                <a:cs typeface="+mn-cs"/>
              </a:rPr>
              <a:t>local services </a:t>
            </a:r>
            <a:r>
              <a:rPr lang="en-GB" sz="818" b="0" i="0" u="none" strike="noStrike" kern="1200" baseline="0">
                <a:solidFill>
                  <a:schemeClr val="tx1"/>
                </a:solidFill>
                <a:latin typeface="+mn-lt"/>
                <a:ea typeface="+mn-ea"/>
                <a:cs typeface="+mn-cs"/>
              </a:rPr>
              <a:t>like your GP practice and ideally get to </a:t>
            </a:r>
            <a:r>
              <a:rPr lang="en-GB" sz="818" b="1" i="0" u="none" strike="noStrike" kern="1200" baseline="0">
                <a:solidFill>
                  <a:schemeClr val="tx1"/>
                </a:solidFill>
                <a:latin typeface="+mn-lt"/>
                <a:ea typeface="+mn-ea"/>
                <a:cs typeface="+mn-cs"/>
              </a:rPr>
              <a:t>work</a:t>
            </a:r>
            <a:r>
              <a:rPr lang="en-GB" sz="818" b="0" i="0" u="none" strike="noStrike" kern="1200" baseline="0">
                <a:solidFill>
                  <a:schemeClr val="tx1"/>
                </a:solidFill>
                <a:latin typeface="+mn-lt"/>
                <a:ea typeface="+mn-ea"/>
                <a:cs typeface="+mn-cs"/>
              </a:rPr>
              <a:t> – all within easy access of where you live. </a:t>
            </a:r>
            <a:br>
              <a:rPr lang="en-GB" sz="818" b="0" i="0" u="none" strike="noStrike" kern="1200" baseline="0">
                <a:solidFill>
                  <a:schemeClr val="tx1"/>
                </a:solidFill>
                <a:latin typeface="+mn-lt"/>
                <a:ea typeface="+mn-ea"/>
                <a:cs typeface="+mn-cs"/>
              </a:rPr>
            </a:br>
            <a:r>
              <a:rPr lang="en-GB" sz="818" b="0" i="0" u="none" strike="noStrike" kern="1200" baseline="0">
                <a:solidFill>
                  <a:schemeClr val="tx1"/>
                </a:solidFill>
                <a:latin typeface="+mn-lt"/>
                <a:ea typeface="+mn-ea"/>
                <a:cs typeface="+mn-cs"/>
              </a:rPr>
              <a:t>It also means having </a:t>
            </a:r>
            <a:r>
              <a:rPr lang="en-GB" sz="818" b="1" i="0" u="none" strike="noStrike" kern="1200" baseline="0">
                <a:solidFill>
                  <a:schemeClr val="tx1"/>
                </a:solidFill>
                <a:latin typeface="+mn-lt"/>
                <a:ea typeface="+mn-ea"/>
                <a:cs typeface="+mn-cs"/>
              </a:rPr>
              <a:t>greenspace</a:t>
            </a:r>
            <a:r>
              <a:rPr lang="en-GB" sz="818" b="0" i="0" u="none" strike="noStrike" kern="1200" baseline="0">
                <a:solidFill>
                  <a:schemeClr val="tx1"/>
                </a:solidFill>
                <a:latin typeface="+mn-lt"/>
                <a:ea typeface="+mn-ea"/>
                <a:cs typeface="+mn-cs"/>
              </a:rPr>
              <a:t> on your doorstep and a </a:t>
            </a:r>
            <a:r>
              <a:rPr lang="en-GB" sz="818" b="1" i="0" u="none" strike="noStrike" kern="1200" baseline="0">
                <a:solidFill>
                  <a:schemeClr val="tx1"/>
                </a:solidFill>
                <a:latin typeface="+mn-lt"/>
                <a:ea typeface="+mn-ea"/>
                <a:cs typeface="+mn-cs"/>
              </a:rPr>
              <a:t>local environment </a:t>
            </a:r>
            <a:r>
              <a:rPr lang="en-GB" sz="818" b="0" i="0" u="none" strike="noStrike" kern="1200" baseline="0">
                <a:solidFill>
                  <a:schemeClr val="tx1"/>
                </a:solidFill>
                <a:latin typeface="+mn-lt"/>
                <a:ea typeface="+mn-ea"/>
                <a:cs typeface="+mn-cs"/>
              </a:rPr>
              <a:t>that encourages </a:t>
            </a:r>
            <a:r>
              <a:rPr lang="en-GB" sz="818" b="1" i="0" u="none" strike="noStrike" kern="1200" baseline="0">
                <a:solidFill>
                  <a:schemeClr val="tx1"/>
                </a:solidFill>
                <a:latin typeface="+mn-lt"/>
                <a:ea typeface="+mn-ea"/>
                <a:cs typeface="+mn-cs"/>
              </a:rPr>
              <a:t>active travel </a:t>
            </a:r>
            <a:r>
              <a:rPr lang="en-GB" sz="818" b="0" i="0" u="none" strike="noStrike" kern="1200" baseline="0">
                <a:solidFill>
                  <a:schemeClr val="tx1"/>
                </a:solidFill>
                <a:latin typeface="+mn-lt"/>
                <a:ea typeface="+mn-ea"/>
                <a:cs typeface="+mn-cs"/>
              </a:rPr>
              <a:t>to promote </a:t>
            </a:r>
            <a:r>
              <a:rPr lang="en-GB" sz="818" b="1" i="0" u="none" strike="noStrike" kern="1200" baseline="0">
                <a:solidFill>
                  <a:schemeClr val="tx1"/>
                </a:solidFill>
                <a:latin typeface="+mn-lt"/>
                <a:ea typeface="+mn-ea"/>
                <a:cs typeface="+mn-cs"/>
              </a:rPr>
              <a:t>health and well‑being</a:t>
            </a:r>
            <a:r>
              <a:rPr lang="en-GB" sz="818" b="0" i="0" u="none" strike="noStrike" kern="1200" baseline="0">
                <a:solidFill>
                  <a:schemeClr val="tx1"/>
                </a:solidFill>
                <a:latin typeface="+mn-lt"/>
                <a:ea typeface="+mn-ea"/>
                <a:cs typeface="+mn-cs"/>
              </a:rPr>
              <a:t>. </a:t>
            </a:r>
            <a:br>
              <a:rPr lang="en-GB" sz="818" b="0" i="0" u="none" strike="noStrike" kern="1200" baseline="0">
                <a:solidFill>
                  <a:schemeClr val="tx1"/>
                </a:solidFill>
                <a:latin typeface="+mn-lt"/>
                <a:ea typeface="+mn-ea"/>
                <a:cs typeface="+mn-cs"/>
              </a:rPr>
            </a:br>
            <a:r>
              <a:rPr lang="en-GB" sz="818" b="0" i="0" u="none" strike="noStrike" kern="1200" baseline="0">
                <a:solidFill>
                  <a:schemeClr val="tx1"/>
                </a:solidFill>
                <a:latin typeface="+mn-lt"/>
                <a:ea typeface="+mn-ea"/>
                <a:cs typeface="+mn-cs"/>
              </a:rPr>
              <a:t>It is a place where people want to live, so </a:t>
            </a:r>
            <a:r>
              <a:rPr lang="en-GB" sz="818" b="1" i="0" u="none" strike="noStrike" kern="1200" baseline="0">
                <a:solidFill>
                  <a:schemeClr val="tx1"/>
                </a:solidFill>
                <a:latin typeface="+mn-lt"/>
                <a:ea typeface="+mn-ea"/>
                <a:cs typeface="+mn-cs"/>
              </a:rPr>
              <a:t>affordable housing </a:t>
            </a:r>
            <a:r>
              <a:rPr lang="en-GB" sz="818" b="0" i="0" u="none" strike="noStrike" kern="1200" baseline="0">
                <a:solidFill>
                  <a:schemeClr val="tx1"/>
                </a:solidFill>
                <a:latin typeface="+mn-lt"/>
                <a:ea typeface="+mn-ea"/>
                <a:cs typeface="+mn-cs"/>
              </a:rPr>
              <a:t>must be part of it. </a:t>
            </a:r>
          </a:p>
          <a:p>
            <a:endParaRPr lang="en-GB"/>
          </a:p>
        </p:txBody>
      </p:sp>
      <p:sp>
        <p:nvSpPr>
          <p:cNvPr id="4" name="Slide Number Placeholder 3"/>
          <p:cNvSpPr>
            <a:spLocks noGrp="1"/>
          </p:cNvSpPr>
          <p:nvPr>
            <p:ph type="sldNum" sz="quarter" idx="5"/>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88978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a:solidFill>
                  <a:schemeClr val="tx1"/>
                </a:solidFill>
                <a:effectLst/>
                <a:latin typeface="+mn-lt"/>
                <a:ea typeface="+mn-ea"/>
                <a:cs typeface="+mn-cs"/>
              </a:rPr>
              <a:t>At Sustrans, our goal for cities and towns is for them to be places that connect us to each other and what we need, where we can thrive </a:t>
            </a:r>
            <a:r>
              <a:rPr lang="en-GB" sz="818" b="1" kern="1200">
                <a:solidFill>
                  <a:schemeClr val="tx1"/>
                </a:solidFill>
                <a:effectLst/>
                <a:latin typeface="+mn-lt"/>
                <a:ea typeface="+mn-ea"/>
                <a:cs typeface="+mn-cs"/>
              </a:rPr>
              <a:t>without using a car</a:t>
            </a:r>
            <a:r>
              <a:rPr lang="en-GB" sz="818" kern="1200">
                <a:solidFill>
                  <a:schemeClr val="tx1"/>
                </a:solidFill>
                <a:effectLst/>
                <a:latin typeface="+mn-lt"/>
                <a:ea typeface="+mn-ea"/>
                <a:cs typeface="+mn-cs"/>
              </a:rPr>
              <a:t>. </a:t>
            </a:r>
          </a:p>
          <a:p>
            <a:r>
              <a:rPr lang="en-GB" sz="818" kern="1200">
                <a:solidFill>
                  <a:schemeClr val="tx1"/>
                </a:solidFill>
                <a:effectLst/>
                <a:latin typeface="+mn-lt"/>
                <a:ea typeface="+mn-ea"/>
                <a:cs typeface="+mn-cs"/>
              </a:rPr>
              <a:t>We want </a:t>
            </a:r>
            <a:r>
              <a:rPr lang="en-GB" sz="818" b="1" kern="1200">
                <a:solidFill>
                  <a:schemeClr val="tx1"/>
                </a:solidFill>
                <a:effectLst/>
                <a:latin typeface="+mn-lt"/>
                <a:ea typeface="+mn-ea"/>
                <a:cs typeface="+mn-cs"/>
              </a:rPr>
              <a:t>liveable cities and towns for everyone.</a:t>
            </a:r>
            <a:endParaRPr lang="en-GB" sz="818" kern="1200">
              <a:solidFill>
                <a:schemeClr val="tx1"/>
              </a:solidFill>
              <a:effectLst/>
              <a:latin typeface="+mn-lt"/>
              <a:ea typeface="+mn-ea"/>
              <a:cs typeface="+mn-cs"/>
            </a:endParaRPr>
          </a:p>
          <a:p>
            <a:r>
              <a:rPr lang="en-GB" sz="818" kern="1200">
                <a:solidFill>
                  <a:schemeClr val="tx1"/>
                </a:solidFill>
                <a:effectLst/>
                <a:latin typeface="+mn-lt"/>
                <a:ea typeface="+mn-ea"/>
                <a:cs typeface="+mn-cs"/>
              </a:rPr>
              <a:t>We think that the best way to do this is to ensure that it is easy for people to meet most of their everyday needs by a short 20 minute return walk. </a:t>
            </a:r>
          </a:p>
          <a:p>
            <a:r>
              <a:rPr lang="en-GB" sz="818" kern="1200">
                <a:solidFill>
                  <a:schemeClr val="tx1"/>
                </a:solidFill>
                <a:effectLst/>
                <a:latin typeface="+mn-lt"/>
                <a:ea typeface="+mn-ea"/>
                <a:cs typeface="+mn-cs"/>
              </a:rPr>
              <a:t>10 minutes there, 10 minutes back. </a:t>
            </a:r>
          </a:p>
          <a:p>
            <a:r>
              <a:rPr lang="en-GB" sz="818" kern="1200">
                <a:solidFill>
                  <a:schemeClr val="tx1"/>
                </a:solidFill>
                <a:effectLst/>
                <a:latin typeface="+mn-lt"/>
                <a:ea typeface="+mn-ea"/>
                <a:cs typeface="+mn-cs"/>
              </a:rPr>
              <a:t>Why 20 minutes? Almost everyone can walk for 10 minutes in each direction. On average, this means that everything should be within an 800m (half a mile) walk.  </a:t>
            </a:r>
          </a:p>
          <a:p>
            <a:endParaRPr lang="en-GB" sz="818" kern="120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900">
                <a:solidFill>
                  <a:srgbClr val="CB3B95"/>
                </a:solidFill>
              </a:rPr>
              <a:t>But what do we need to make this happen? Watch the next video and add to your notes. </a:t>
            </a:r>
          </a:p>
          <a:p>
            <a:endParaRPr lang="en-GB" sz="818" kern="120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b="0" i="0" u="none" strike="noStrike" kern="1200" baseline="0">
              <a:solidFill>
                <a:schemeClr val="tx1"/>
              </a:solidFill>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82301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i="0" u="none" strike="noStrike" kern="1200" baseline="0" err="1">
                <a:solidFill>
                  <a:schemeClr val="tx1"/>
                </a:solidFill>
                <a:latin typeface="+mn-lt"/>
                <a:ea typeface="+mn-ea"/>
                <a:cs typeface="+mn-cs"/>
              </a:rPr>
              <a:t>Mindmap</a:t>
            </a:r>
            <a:r>
              <a:rPr lang="en-GB" sz="818" b="1" i="0" u="none" strike="noStrike" kern="1200" baseline="0">
                <a:solidFill>
                  <a:schemeClr val="tx1"/>
                </a:solidFill>
                <a:latin typeface="+mn-lt"/>
                <a:ea typeface="+mn-ea"/>
                <a:cs typeface="+mn-cs"/>
              </a:rPr>
              <a:t> in groups</a:t>
            </a:r>
          </a:p>
          <a:p>
            <a:endParaRPr lang="en-GB" sz="818" b="1" i="0" u="none" strike="noStrike" kern="1200" baseline="0">
              <a:solidFill>
                <a:schemeClr val="tx1"/>
              </a:solidFill>
              <a:latin typeface="+mn-lt"/>
              <a:ea typeface="+mn-ea"/>
              <a:cs typeface="+mn-cs"/>
            </a:endParaRPr>
          </a:p>
          <a:p>
            <a:r>
              <a:rPr lang="en-GB" sz="818" b="0" i="0" u="none" strike="noStrike" kern="1200" baseline="0">
                <a:solidFill>
                  <a:schemeClr val="tx1"/>
                </a:solidFill>
                <a:latin typeface="+mn-lt"/>
                <a:ea typeface="+mn-ea"/>
                <a:cs typeface="+mn-cs"/>
              </a:rPr>
              <a:t>Can use with or without hints/categories</a:t>
            </a:r>
          </a:p>
          <a:p>
            <a:endParaRPr lang="en-GB" sz="818" b="0" i="0" u="none" strike="noStrike" kern="1200" baseline="0">
              <a:solidFill>
                <a:schemeClr val="tx1"/>
              </a:solidFill>
              <a:latin typeface="+mn-lt"/>
              <a:ea typeface="+mn-ea"/>
              <a:cs typeface="+mn-cs"/>
            </a:endParaRPr>
          </a:p>
          <a:p>
            <a:r>
              <a:rPr lang="en-GB" sz="818" b="0" i="0" u="none" strike="noStrike" kern="1200" baseline="0">
                <a:solidFill>
                  <a:schemeClr val="tx1"/>
                </a:solidFill>
                <a:latin typeface="+mn-lt"/>
                <a:ea typeface="+mn-ea"/>
                <a:cs typeface="+mn-cs"/>
              </a:rPr>
              <a:t>Ask questions about where they need to go at least once a month, then get them to consider the needs of others. </a:t>
            </a:r>
          </a:p>
          <a:p>
            <a:endParaRPr lang="en-GB" sz="818" b="0" i="0" u="none" strike="noStrike" kern="1200" baseline="0">
              <a:solidFill>
                <a:schemeClr val="tx1"/>
              </a:solidFill>
              <a:latin typeface="+mn-lt"/>
              <a:ea typeface="+mn-ea"/>
              <a:cs typeface="+mn-cs"/>
            </a:endParaRPr>
          </a:p>
          <a:p>
            <a:r>
              <a:rPr lang="en-GB" sz="818" b="0" i="0" u="none" strike="noStrike" kern="1200" baseline="0">
                <a:solidFill>
                  <a:schemeClr val="tx1"/>
                </a:solidFill>
                <a:latin typeface="+mn-lt"/>
                <a:ea typeface="+mn-ea"/>
                <a:cs typeface="+mn-cs"/>
              </a:rPr>
              <a:t>For example they go to school, the park, to the supermarket, the cinema, whereas their parents might go to work, to the shops, to the doctors, to the train station etc. </a:t>
            </a:r>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211003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i="0" u="none" strike="noStrike" kern="1200" baseline="0" err="1">
                <a:solidFill>
                  <a:schemeClr val="tx1"/>
                </a:solidFill>
                <a:latin typeface="+mn-lt"/>
                <a:ea typeface="+mn-ea"/>
                <a:cs typeface="+mn-cs"/>
              </a:rPr>
              <a:t>Mindmap</a:t>
            </a:r>
            <a:r>
              <a:rPr lang="en-GB" sz="818" b="1" i="0" u="none" strike="noStrike" kern="1200" baseline="0">
                <a:solidFill>
                  <a:schemeClr val="tx1"/>
                </a:solidFill>
                <a:latin typeface="+mn-lt"/>
                <a:ea typeface="+mn-ea"/>
                <a:cs typeface="+mn-cs"/>
              </a:rPr>
              <a:t> in groups</a:t>
            </a:r>
          </a:p>
          <a:p>
            <a:endParaRPr lang="en-GB" sz="818" b="1" i="0" u="none" strike="noStrike" kern="1200" baseline="0">
              <a:solidFill>
                <a:schemeClr val="tx1"/>
              </a:solidFill>
              <a:latin typeface="+mn-lt"/>
              <a:ea typeface="+mn-ea"/>
              <a:cs typeface="+mn-cs"/>
            </a:endParaRPr>
          </a:p>
          <a:p>
            <a:r>
              <a:rPr lang="en-GB" sz="818" b="0" i="0" u="none" strike="noStrike" kern="1200" baseline="0">
                <a:solidFill>
                  <a:schemeClr val="tx1"/>
                </a:solidFill>
                <a:latin typeface="+mn-lt"/>
                <a:ea typeface="+mn-ea"/>
                <a:cs typeface="+mn-cs"/>
              </a:rPr>
              <a:t>Can use with or without hints/categories</a:t>
            </a:r>
          </a:p>
          <a:p>
            <a:endParaRPr lang="en-GB" sz="818" b="0" i="0" u="none" strike="noStrike" kern="1200" baseline="0">
              <a:solidFill>
                <a:schemeClr val="tx1"/>
              </a:solidFill>
              <a:latin typeface="+mn-lt"/>
              <a:ea typeface="+mn-ea"/>
              <a:cs typeface="+mn-cs"/>
            </a:endParaRPr>
          </a:p>
          <a:p>
            <a:r>
              <a:rPr lang="en-GB" sz="818" b="0" i="0" u="none" strike="noStrike" kern="1200" baseline="0">
                <a:solidFill>
                  <a:schemeClr val="tx1"/>
                </a:solidFill>
                <a:latin typeface="+mn-lt"/>
                <a:ea typeface="+mn-ea"/>
                <a:cs typeface="+mn-cs"/>
              </a:rPr>
              <a:t>Ask questions about where they need to go at least once a month, then get them to consider the needs of others. </a:t>
            </a:r>
          </a:p>
          <a:p>
            <a:endParaRPr lang="en-GB" sz="818" b="0" i="0" u="none" strike="noStrike" kern="1200" baseline="0">
              <a:solidFill>
                <a:schemeClr val="tx1"/>
              </a:solidFill>
              <a:latin typeface="+mn-lt"/>
              <a:ea typeface="+mn-ea"/>
              <a:cs typeface="+mn-cs"/>
            </a:endParaRPr>
          </a:p>
          <a:p>
            <a:r>
              <a:rPr lang="en-GB" sz="818" b="0" i="0" u="none" strike="noStrike" kern="1200" baseline="0">
                <a:solidFill>
                  <a:schemeClr val="tx1"/>
                </a:solidFill>
                <a:latin typeface="+mn-lt"/>
                <a:ea typeface="+mn-ea"/>
                <a:cs typeface="+mn-cs"/>
              </a:rPr>
              <a:t>For example they go to school, the park, to the supermarket, the cinema, whereas their parents might go to work, to the shops, to the doctors, to the train station etc. </a:t>
            </a:r>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125372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4">
            <a:extLst>
              <a:ext uri="{FF2B5EF4-FFF2-40B4-BE49-F238E27FC236}">
                <a16:creationId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7" name="Text Placeholder 6">
            <a:extLst>
              <a:ext uri="{FF2B5EF4-FFF2-40B4-BE49-F238E27FC236}">
                <a16:creationId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4" name="Picture Placeholder 3">
            <a:extLst>
              <a:ext uri="{FF2B5EF4-FFF2-40B4-BE49-F238E27FC236}">
                <a16:creationId xmlns:a16="http://schemas.microsoft.com/office/drawing/2014/main"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a:t>Click icon to add picture</a:t>
            </a:r>
            <a:endParaRPr lang="en-GB" noProof="0"/>
          </a:p>
        </p:txBody>
      </p:sp>
      <p:sp>
        <p:nvSpPr>
          <p:cNvPr id="10"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Caption or credit</a:t>
            </a:r>
          </a:p>
        </p:txBody>
      </p:sp>
      <p:pic>
        <p:nvPicPr>
          <p:cNvPr id="12" name="Picture 11">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4" name="Table Placeholder 3">
            <a:extLst>
              <a:ext uri="{FF2B5EF4-FFF2-40B4-BE49-F238E27FC236}">
                <a16:creationId xmlns:a16="http://schemas.microsoft.com/office/drawing/2014/main"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a:t>Click icon to add table</a:t>
            </a:r>
            <a:endParaRPr lang="en-GB" noProof="0"/>
          </a:p>
        </p:txBody>
      </p:sp>
      <p:sp>
        <p:nvSpPr>
          <p:cNvPr id="11" name="Text Placeholder 4">
            <a:extLst>
              <a:ext uri="{FF2B5EF4-FFF2-40B4-BE49-F238E27FC236}">
                <a16:creationId xmlns:a16="http://schemas.microsoft.com/office/drawing/2014/main"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pic>
        <p:nvPicPr>
          <p:cNvPr id="8" name="Picture 7">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4">
            <a:extLst>
              <a:ext uri="{FF2B5EF4-FFF2-40B4-BE49-F238E27FC236}">
                <a16:creationId xmlns:a16="http://schemas.microsoft.com/office/drawing/2014/main"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pic>
        <p:nvPicPr>
          <p:cNvPr id="12" name="Picture 11">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Picture Placeholder 3">
            <a:extLst>
              <a:ext uri="{FF2B5EF4-FFF2-40B4-BE49-F238E27FC236}">
                <a16:creationId xmlns:a16="http://schemas.microsoft.com/office/drawing/2014/main"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a:t>Click icon to add picture</a:t>
            </a:r>
            <a:endParaRPr lang="en-GB" noProof="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15"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Caption or credit</a:t>
            </a:r>
          </a:p>
        </p:txBody>
      </p:sp>
      <p:pic>
        <p:nvPicPr>
          <p:cNvPr id="16" name="Picture 15">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6" name="TextBox 5">
            <a:extLst>
              <a:ext uri="{FF2B5EF4-FFF2-40B4-BE49-F238E27FC236}">
                <a16:creationId xmlns:a16="http://schemas.microsoft.com/office/drawing/2014/main"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Subtitle over three lines at most.</a:t>
            </a:r>
          </a:p>
        </p:txBody>
      </p:sp>
      <p:pic>
        <p:nvPicPr>
          <p:cNvPr id="11" name="Picture 10">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Subtitle over three lines at most.</a:t>
            </a:r>
          </a:p>
        </p:txBody>
      </p:sp>
      <p:sp>
        <p:nvSpPr>
          <p:cNvPr id="11" name="Picture Placeholder 3">
            <a:extLst>
              <a:ext uri="{FF2B5EF4-FFF2-40B4-BE49-F238E27FC236}">
                <a16:creationId xmlns:a16="http://schemas.microsoft.com/office/drawing/2014/main"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a:t>Click icon to add picture</a:t>
            </a:r>
            <a:endParaRPr lang="en-GB" noProof="0"/>
          </a:p>
        </p:txBody>
      </p:sp>
    </p:spTree>
    <p:extLst>
      <p:ext uri="{BB962C8B-B14F-4D97-AF65-F5344CB8AC3E}">
        <p14:creationId xmlns:p14="http://schemas.microsoft.com/office/powerpoint/2010/main" val="147071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12" name="Text Placeholder 4">
            <a:extLst>
              <a:ext uri="{FF2B5EF4-FFF2-40B4-BE49-F238E27FC236}">
                <a16:creationId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CASE STUDY</a:t>
            </a:r>
          </a:p>
        </p:txBody>
      </p:sp>
      <p:cxnSp>
        <p:nvCxnSpPr>
          <p:cNvPr id="4" name="Straight Connector 3">
            <a:extLst>
              <a:ext uri="{FF2B5EF4-FFF2-40B4-BE49-F238E27FC236}">
                <a16:creationId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a:t>Click icon to add picture</a:t>
            </a:r>
            <a:endParaRPr lang="en-GB" noProof="0"/>
          </a:p>
        </p:txBody>
      </p:sp>
      <p:sp>
        <p:nvSpPr>
          <p:cNvPr id="19" name="Text Placeholder 6">
            <a:extLst>
              <a:ext uri="{FF2B5EF4-FFF2-40B4-BE49-F238E27FC236}">
                <a16:creationId xmlns:a16="http://schemas.microsoft.com/office/drawing/2014/main"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“Quote text up to four lines”</a:t>
            </a:r>
          </a:p>
        </p:txBody>
      </p:sp>
      <p:sp>
        <p:nvSpPr>
          <p:cNvPr id="20" name="Text Placeholder 6">
            <a:extLst>
              <a:ext uri="{FF2B5EF4-FFF2-40B4-BE49-F238E27FC236}">
                <a16:creationId xmlns:a16="http://schemas.microsoft.com/office/drawing/2014/main"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1" name="Text Placeholder 6">
            <a:extLst>
              <a:ext uri="{FF2B5EF4-FFF2-40B4-BE49-F238E27FC236}">
                <a16:creationId xmlns:a16="http://schemas.microsoft.com/office/drawing/2014/main"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Speaker</a:t>
            </a:r>
          </a:p>
        </p:txBody>
      </p:sp>
      <p:sp>
        <p:nvSpPr>
          <p:cNvPr id="13"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Caption or credit</a:t>
            </a:r>
          </a:p>
        </p:txBody>
      </p:sp>
      <p:pic>
        <p:nvPicPr>
          <p:cNvPr id="14" name="Picture 13">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sp>
        <p:nvSpPr>
          <p:cNvPr id="12" name="Text Placeholder 4">
            <a:extLst>
              <a:ext uri="{FF2B5EF4-FFF2-40B4-BE49-F238E27FC236}">
                <a16:creationId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CASE STUDY</a:t>
            </a:r>
          </a:p>
        </p:txBody>
      </p:sp>
      <p:cxnSp>
        <p:nvCxnSpPr>
          <p:cNvPr id="4" name="Straight Connector 3">
            <a:extLst>
              <a:ext uri="{FF2B5EF4-FFF2-40B4-BE49-F238E27FC236}">
                <a16:creationId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“Quote text up to four lines”</a:t>
            </a:r>
          </a:p>
        </p:txBody>
      </p:sp>
      <p:sp>
        <p:nvSpPr>
          <p:cNvPr id="20" name="Text Placeholder 6">
            <a:extLst>
              <a:ext uri="{FF2B5EF4-FFF2-40B4-BE49-F238E27FC236}">
                <a16:creationId xmlns:a16="http://schemas.microsoft.com/office/drawing/2014/main"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a:t>Body text</a:t>
            </a:r>
          </a:p>
        </p:txBody>
      </p:sp>
      <p:sp>
        <p:nvSpPr>
          <p:cNvPr id="21" name="Text Placeholder 6">
            <a:extLst>
              <a:ext uri="{FF2B5EF4-FFF2-40B4-BE49-F238E27FC236}">
                <a16:creationId xmlns:a16="http://schemas.microsoft.com/office/drawing/2014/main"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a:t>Speaker</a:t>
            </a:r>
          </a:p>
        </p:txBody>
      </p:sp>
      <p:sp>
        <p:nvSpPr>
          <p:cNvPr id="13" name="Text Placeholder 6">
            <a:extLst>
              <a:ext uri="{FF2B5EF4-FFF2-40B4-BE49-F238E27FC236}">
                <a16:creationId xmlns:a16="http://schemas.microsoft.com/office/drawing/2014/main"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a:t>Key facts</a:t>
            </a:r>
          </a:p>
        </p:txBody>
      </p:sp>
      <p:pic>
        <p:nvPicPr>
          <p:cNvPr id="16" name="Picture 15">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rgbClr val="414042"/>
              </a:solidFill>
              <a:latin typeface="Arial Regular" charset="77"/>
              <a:ea typeface="Arial Regular" charset="77"/>
              <a:cs typeface="Arial Regular" charset="77"/>
            </a:endParaRPr>
          </a:p>
          <a:p>
            <a:pPr>
              <a:lnSpc>
                <a:spcPts val="2100"/>
              </a:lnSpc>
              <a:defRPr lang="en-US"/>
            </a:pPr>
            <a:r>
              <a:rPr lang="en-GB" sz="1648" noProof="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rgbClr val="414042"/>
              </a:solidFill>
              <a:latin typeface="Arial Regular" charset="77"/>
              <a:ea typeface="Arial Regular" charset="77"/>
              <a:cs typeface="Arial Regular" charset="77"/>
            </a:endParaRPr>
          </a:p>
          <a:p>
            <a:pPr>
              <a:lnSpc>
                <a:spcPts val="2100"/>
              </a:lnSpc>
              <a:defRPr lang="en-US"/>
            </a:pPr>
            <a:r>
              <a:rPr lang="en-GB" sz="1648" noProof="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rgbClr val="414042"/>
                </a:solidFill>
                <a:latin typeface="Arial" charset="77"/>
                <a:ea typeface="Arial" charset="77"/>
                <a:cs typeface="Arial" charset="77"/>
              </a:rPr>
              <a:t>www.sustrans.org.uk</a:t>
            </a:r>
          </a:p>
          <a:p>
            <a:pPr>
              <a:lnSpc>
                <a:spcPts val="2061"/>
              </a:lnSpc>
              <a:defRPr lang="en-US"/>
            </a:pPr>
            <a:endParaRPr lang="en-GB" sz="1648" b="1" noProof="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rgbClr val="414042"/>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chemeClr val="bg2"/>
              </a:solidFill>
              <a:latin typeface="Arial Regular" charset="77"/>
              <a:ea typeface="Arial Regular" charset="77"/>
              <a:cs typeface="Arial Regular" charset="77"/>
            </a:endParaRPr>
          </a:p>
          <a:p>
            <a:pPr>
              <a:lnSpc>
                <a:spcPts val="2100"/>
              </a:lnSpc>
              <a:defRPr lang="en-US"/>
            </a:pPr>
            <a:r>
              <a:rPr lang="en-GB" sz="1648" noProof="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chemeClr val="bg2"/>
              </a:solidFill>
              <a:latin typeface="Arial Regular" charset="77"/>
              <a:ea typeface="Arial Regular" charset="77"/>
              <a:cs typeface="Arial Regular" charset="77"/>
            </a:endParaRPr>
          </a:p>
          <a:p>
            <a:pPr>
              <a:lnSpc>
                <a:spcPts val="2100"/>
              </a:lnSpc>
              <a:defRPr lang="en-US"/>
            </a:pPr>
            <a:r>
              <a:rPr lang="en-GB" sz="1648" noProof="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chemeClr val="accent4"/>
                </a:solidFill>
                <a:latin typeface="Arial" charset="77"/>
                <a:ea typeface="Arial" charset="77"/>
                <a:cs typeface="Arial" charset="77"/>
              </a:rPr>
              <a:t>www.sustrans.org.uk</a:t>
            </a:r>
          </a:p>
          <a:p>
            <a:pPr>
              <a:lnSpc>
                <a:spcPts val="2061"/>
              </a:lnSpc>
              <a:defRPr lang="en-US"/>
            </a:pPr>
            <a:endParaRPr lang="en-GB" sz="1648" b="1" noProof="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chemeClr val="accent4"/>
                </a:solidFill>
                <a:latin typeface="Arial Regular" charset="77"/>
                <a:ea typeface="Arial Regular" charset="77"/>
                <a:cs typeface="Arial Regular" charset="77"/>
              </a:rPr>
              <a:t>VAT Registration No. 416740656.</a:t>
            </a: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chemeClr val="tx1"/>
                </a:solidFill>
                <a:latin typeface="Arial" charset="77"/>
                <a:ea typeface="Arial" charset="77"/>
                <a:cs typeface="Arial" charset="77"/>
              </a:rPr>
              <a:t>www.sustrans.org.uk</a:t>
            </a:r>
          </a:p>
          <a:p>
            <a:pPr>
              <a:lnSpc>
                <a:spcPts val="2061"/>
              </a:lnSpc>
              <a:defRPr lang="en-US"/>
            </a:pPr>
            <a:endParaRPr lang="en-GB" sz="1648" b="1" noProof="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chemeClr val="tx1"/>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a:solidFill>
                <a:schemeClr val="tx1"/>
              </a:solidFill>
              <a:latin typeface="Arial Regular" charset="77"/>
              <a:ea typeface="Arial Regular" charset="77"/>
              <a:cs typeface="Arial Regular" charset="77"/>
            </a:endParaRPr>
          </a:p>
          <a:p>
            <a:pPr>
              <a:lnSpc>
                <a:spcPts val="2100"/>
              </a:lnSpc>
              <a:defRPr lang="en-US"/>
            </a:pPr>
            <a:r>
              <a:rPr lang="en-GB" sz="1648" noProof="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a:solidFill>
                  <a:schemeClr val="tx1"/>
                </a:solidFill>
                <a:latin typeface="Arial" charset="77"/>
                <a:ea typeface="Arial" charset="77"/>
                <a:cs typeface="Arial" charset="77"/>
              </a:rPr>
              <a:t>www.sustrans.org.uk</a:t>
            </a:r>
          </a:p>
          <a:p>
            <a:pPr>
              <a:lnSpc>
                <a:spcPts val="2061"/>
              </a:lnSpc>
              <a:defRPr lang="en-US"/>
            </a:pPr>
            <a:endParaRPr lang="en-GB" sz="1648" b="1" noProof="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a:solidFill>
                  <a:schemeClr val="tx1"/>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a:t>Click icon to add picture</a:t>
            </a:r>
            <a:endParaRPr lang="en-GB" noProof="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 </a:t>
            </a:r>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6" name="Text Placeholder 22">
            <a:extLst>
              <a:ext uri="{FF2B5EF4-FFF2-40B4-BE49-F238E27FC236}">
                <a16:creationId xmlns:a16="http://schemas.microsoft.com/office/drawing/2014/main"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6" name="Text Placeholder 22">
            <a:extLst>
              <a:ext uri="{FF2B5EF4-FFF2-40B4-BE49-F238E27FC236}">
                <a16:creationId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a:t>Title or speaker over up to three lines at most</a:t>
            </a:r>
          </a:p>
        </p:txBody>
      </p:sp>
      <p:sp>
        <p:nvSpPr>
          <p:cNvPr id="6" name="Text Placeholder 22">
            <a:extLst>
              <a:ext uri="{FF2B5EF4-FFF2-40B4-BE49-F238E27FC236}">
                <a16:creationId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a:t>Subtitle over up to three lines.</a:t>
            </a:r>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a:t>Document title | </a:t>
            </a:r>
            <a:fld id="{DEC52B34-4675-4365-9D97-45A6EC7468C9}" type="datetime4">
              <a:rPr lang="en-GB" noProof="0" smtClean="0"/>
              <a:t>11 March 2019</a:t>
            </a:fld>
            <a:endParaRPr lang="en-GB" noProof="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Text Placeholder 4">
            <a:extLst>
              <a:ext uri="{FF2B5EF4-FFF2-40B4-BE49-F238E27FC236}">
                <a16:creationId xmlns:a16="http://schemas.microsoft.com/office/drawing/2014/main"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a:t>One-line heading</a:t>
            </a:r>
          </a:p>
        </p:txBody>
      </p:sp>
      <p:pic>
        <p:nvPicPr>
          <p:cNvPr id="8" name="Picture 7">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svg"/><Relationship Id="rId42" Type="http://schemas.openxmlformats.org/officeDocument/2006/relationships/image" Target="../media/image55.png"/><Relationship Id="rId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41"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37" Type="http://schemas.openxmlformats.org/officeDocument/2006/relationships/image" Target="../media/image51.png"/><Relationship Id="rId40" Type="http://schemas.openxmlformats.org/officeDocument/2006/relationships/image" Target="../media/image54.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36" Type="http://schemas.openxmlformats.org/officeDocument/2006/relationships/image" Target="../media/image50.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49.png"/><Relationship Id="rId43" Type="http://schemas.openxmlformats.org/officeDocument/2006/relationships/image" Target="../media/image56.svg"/><Relationship Id="rId8" Type="http://schemas.openxmlformats.org/officeDocument/2006/relationships/image" Target="../media/image22.svg"/><Relationship Id="rId3" Type="http://schemas.openxmlformats.org/officeDocument/2006/relationships/image" Target="../media/image17.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svg"/><Relationship Id="rId18" Type="http://schemas.openxmlformats.org/officeDocument/2006/relationships/image" Target="../media/image45.png"/><Relationship Id="rId26" Type="http://schemas.openxmlformats.org/officeDocument/2006/relationships/image" Target="../media/image29.png"/><Relationship Id="rId3" Type="http://schemas.openxmlformats.org/officeDocument/2006/relationships/image" Target="../media/image8.png"/><Relationship Id="rId21" Type="http://schemas.openxmlformats.org/officeDocument/2006/relationships/image" Target="../media/image50.svg"/><Relationship Id="rId7" Type="http://schemas.openxmlformats.org/officeDocument/2006/relationships/image" Target="../media/image20.svg"/><Relationship Id="rId12" Type="http://schemas.openxmlformats.org/officeDocument/2006/relationships/image" Target="../media/image27.png"/><Relationship Id="rId17" Type="http://schemas.openxmlformats.org/officeDocument/2006/relationships/image" Target="../media/image44.svg"/><Relationship Id="rId25" Type="http://schemas.openxmlformats.org/officeDocument/2006/relationships/image" Target="../media/image54.svg"/><Relationship Id="rId2" Type="http://schemas.openxmlformats.org/officeDocument/2006/relationships/notesSlide" Target="../notesSlides/notesSlide10.xml"/><Relationship Id="rId16" Type="http://schemas.openxmlformats.org/officeDocument/2006/relationships/image" Target="../media/image43.png"/><Relationship Id="rId20" Type="http://schemas.openxmlformats.org/officeDocument/2006/relationships/image" Target="../media/image49.png"/><Relationship Id="rId29" Type="http://schemas.openxmlformats.org/officeDocument/2006/relationships/image" Target="../media/image56.sv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53.png"/><Relationship Id="rId5" Type="http://schemas.openxmlformats.org/officeDocument/2006/relationships/image" Target="../media/image18.svg"/><Relationship Id="rId15" Type="http://schemas.openxmlformats.org/officeDocument/2006/relationships/image" Target="../media/image34.svg"/><Relationship Id="rId23" Type="http://schemas.openxmlformats.org/officeDocument/2006/relationships/image" Target="../media/image52.svg"/><Relationship Id="rId28" Type="http://schemas.openxmlformats.org/officeDocument/2006/relationships/image" Target="../media/image55.png"/><Relationship Id="rId10" Type="http://schemas.openxmlformats.org/officeDocument/2006/relationships/image" Target="../media/image23.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33.png"/><Relationship Id="rId22" Type="http://schemas.openxmlformats.org/officeDocument/2006/relationships/image" Target="../media/image51.png"/><Relationship Id="rId27" Type="http://schemas.openxmlformats.org/officeDocument/2006/relationships/image" Target="../media/image30.svg"/><Relationship Id="rId30"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svg"/><Relationship Id="rId18" Type="http://schemas.openxmlformats.org/officeDocument/2006/relationships/image" Target="../media/image45.png"/><Relationship Id="rId26" Type="http://schemas.openxmlformats.org/officeDocument/2006/relationships/image" Target="../media/image29.png"/><Relationship Id="rId3" Type="http://schemas.openxmlformats.org/officeDocument/2006/relationships/image" Target="../media/image8.png"/><Relationship Id="rId21" Type="http://schemas.openxmlformats.org/officeDocument/2006/relationships/image" Target="../media/image50.svg"/><Relationship Id="rId7" Type="http://schemas.openxmlformats.org/officeDocument/2006/relationships/image" Target="../media/image20.svg"/><Relationship Id="rId12" Type="http://schemas.openxmlformats.org/officeDocument/2006/relationships/image" Target="../media/image27.png"/><Relationship Id="rId17" Type="http://schemas.openxmlformats.org/officeDocument/2006/relationships/image" Target="../media/image44.svg"/><Relationship Id="rId25" Type="http://schemas.openxmlformats.org/officeDocument/2006/relationships/image" Target="../media/image54.svg"/><Relationship Id="rId2" Type="http://schemas.openxmlformats.org/officeDocument/2006/relationships/notesSlide" Target="../notesSlides/notesSlide13.xml"/><Relationship Id="rId16" Type="http://schemas.openxmlformats.org/officeDocument/2006/relationships/image" Target="../media/image43.png"/><Relationship Id="rId20" Type="http://schemas.openxmlformats.org/officeDocument/2006/relationships/image" Target="../media/image49.png"/><Relationship Id="rId29" Type="http://schemas.openxmlformats.org/officeDocument/2006/relationships/image" Target="../media/image56.svg"/><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53.png"/><Relationship Id="rId5" Type="http://schemas.openxmlformats.org/officeDocument/2006/relationships/image" Target="../media/image18.svg"/><Relationship Id="rId15" Type="http://schemas.openxmlformats.org/officeDocument/2006/relationships/image" Target="../media/image34.svg"/><Relationship Id="rId23" Type="http://schemas.openxmlformats.org/officeDocument/2006/relationships/image" Target="../media/image52.svg"/><Relationship Id="rId28" Type="http://schemas.openxmlformats.org/officeDocument/2006/relationships/image" Target="../media/image55.png"/><Relationship Id="rId10" Type="http://schemas.openxmlformats.org/officeDocument/2006/relationships/image" Target="../media/image23.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33.png"/><Relationship Id="rId22" Type="http://schemas.openxmlformats.org/officeDocument/2006/relationships/image" Target="../media/image51.png"/><Relationship Id="rId27" Type="http://schemas.openxmlformats.org/officeDocument/2006/relationships/image" Target="../media/image30.svg"/><Relationship Id="rId30"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1oYvbrDVjcY?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9.xml"/><Relationship Id="rId1" Type="http://schemas.openxmlformats.org/officeDocument/2006/relationships/video" Target="https://www.youtube.com/embed/02h7IdDrE_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1698" y="2643758"/>
            <a:ext cx="3827910" cy="716678"/>
          </a:xfrm>
        </p:spPr>
        <p:txBody>
          <a:bodyPr/>
          <a:lstStyle/>
          <a:p>
            <a:r>
              <a:rPr lang="en-GB" sz="2000"/>
              <a:t>Places that are good for the </a:t>
            </a:r>
            <a:r>
              <a:rPr lang="en-GB" sz="2400">
                <a:solidFill>
                  <a:schemeClr val="tx2"/>
                </a:solidFill>
              </a:rPr>
              <a:t>planet</a:t>
            </a:r>
            <a:r>
              <a:rPr lang="en-GB" sz="2000"/>
              <a:t> and for</a:t>
            </a:r>
            <a:r>
              <a:rPr lang="en-GB" sz="2000">
                <a:solidFill>
                  <a:schemeClr val="accent2"/>
                </a:solidFill>
              </a:rPr>
              <a:t> </a:t>
            </a:r>
            <a:r>
              <a:rPr lang="en-GB" sz="2400">
                <a:solidFill>
                  <a:schemeClr val="tx2"/>
                </a:solidFill>
              </a:rPr>
              <a:t>people</a:t>
            </a:r>
          </a:p>
        </p:txBody>
      </p:sp>
      <p:pic>
        <p:nvPicPr>
          <p:cNvPr id="9" name="Picture 8"/>
          <p:cNvPicPr>
            <a:picLocks noChangeAspect="1"/>
          </p:cNvPicPr>
          <p:nvPr/>
        </p:nvPicPr>
        <p:blipFill rotWithShape="1">
          <a:blip r:embed="rId3"/>
          <a:srcRect l="33193" t="9043" r="17067" b="6704"/>
          <a:stretch/>
        </p:blipFill>
        <p:spPr>
          <a:xfrm>
            <a:off x="4752000" y="-58788"/>
            <a:ext cx="4392000" cy="5202288"/>
          </a:xfrm>
          <a:prstGeom prst="rect">
            <a:avLst/>
          </a:prstGeom>
        </p:spPr>
      </p:pic>
      <p:sp>
        <p:nvSpPr>
          <p:cNvPr id="6" name="Text Placeholder 3"/>
          <p:cNvSpPr txBox="1">
            <a:spLocks/>
          </p:cNvSpPr>
          <p:nvPr/>
        </p:nvSpPr>
        <p:spPr>
          <a:xfrm>
            <a:off x="2952580" y="123478"/>
            <a:ext cx="1799420" cy="396044"/>
          </a:xfrm>
          <a:prstGeom prst="rect">
            <a:avLst/>
          </a:prstGeom>
        </p:spPr>
        <p:txBody>
          <a:bodyPr lIns="0" tIns="0" rIns="0" bIns="0"/>
          <a:lstStyle>
            <a:lvl1pPr marL="0" indent="0" algn="l" defTabSz="311079" rtl="0" eaLnBrk="1" latinLnBrk="0" hangingPunct="1">
              <a:lnSpc>
                <a:spcPct val="100000"/>
              </a:lnSpc>
              <a:spcBef>
                <a:spcPts val="0"/>
              </a:spcBef>
              <a:buFont typeface="Arial" pitchFamily="34" charset="0"/>
              <a:buNone/>
              <a:defRPr sz="1400" b="1" kern="1200">
                <a:solidFill>
                  <a:schemeClr val="tx1"/>
                </a:solidFill>
                <a:latin typeface="+mj-lt"/>
                <a:ea typeface="+mn-ea"/>
                <a:cs typeface="+mn-cs"/>
              </a:defRPr>
            </a:lvl1pPr>
            <a:lvl2pPr marL="155540"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2pPr>
            <a:lvl3pPr marL="311079"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3pPr>
            <a:lvl4pPr marL="466618"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4pPr>
            <a:lvl5pPr marL="622157"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a:t>Session 1: </a:t>
            </a:r>
            <a:r>
              <a:rPr lang="en-GB">
                <a:solidFill>
                  <a:schemeClr val="accent2"/>
                </a:solidFill>
              </a:rPr>
              <a:t>Establish</a:t>
            </a:r>
          </a:p>
        </p:txBody>
      </p:sp>
      <p:pic>
        <p:nvPicPr>
          <p:cNvPr id="13" name="Picture 12" descr="Logo&#10;&#10;Description automatically generated">
            <a:extLst>
              <a:ext uri="{FF2B5EF4-FFF2-40B4-BE49-F238E27FC236}">
                <a16:creationId xmlns:a16="http://schemas.microsoft.com/office/drawing/2014/main" id="{C47DF65C-A695-AA60-BEF4-A262B161D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98" y="1520896"/>
            <a:ext cx="3547791" cy="1347872"/>
          </a:xfrm>
          <a:prstGeom prst="rect">
            <a:avLst/>
          </a:prstGeom>
        </p:spPr>
      </p:pic>
      <p:pic>
        <p:nvPicPr>
          <p:cNvPr id="4" name="Picture 3" descr="A logo for a company&#10;&#10;Description automatically generated">
            <a:extLst>
              <a:ext uri="{FF2B5EF4-FFF2-40B4-BE49-F238E27FC236}">
                <a16:creationId xmlns:a16="http://schemas.microsoft.com/office/drawing/2014/main" id="{ADC9A26E-0B39-C3CA-8160-E8E6EF284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8879" y="4130724"/>
            <a:ext cx="1656184" cy="920102"/>
          </a:xfrm>
          <a:prstGeom prst="rect">
            <a:avLst/>
          </a:prstGeom>
        </p:spPr>
      </p:pic>
      <p:sp>
        <p:nvSpPr>
          <p:cNvPr id="7" name="Rectangle 6">
            <a:extLst>
              <a:ext uri="{FF2B5EF4-FFF2-40B4-BE49-F238E27FC236}">
                <a16:creationId xmlns:a16="http://schemas.microsoft.com/office/drawing/2014/main" id="{1B9B1A77-9198-8866-C9B7-69F9214B218E}"/>
              </a:ext>
            </a:extLst>
          </p:cNvPr>
          <p:cNvSpPr>
            <a:spLocks noGrp="1" noRot="1" noMove="1" noResize="1" noEditPoints="1" noAdjustHandles="1" noChangeArrowheads="1" noChangeShapeType="1"/>
          </p:cNvSpPr>
          <p:nvPr/>
        </p:nvSpPr>
        <p:spPr>
          <a:xfrm>
            <a:off x="569229" y="3827158"/>
            <a:ext cx="1813957" cy="10960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people walking on a bicycle&#10;&#10;Description automatically generated">
            <a:extLst>
              <a:ext uri="{FF2B5EF4-FFF2-40B4-BE49-F238E27FC236}">
                <a16:creationId xmlns:a16="http://schemas.microsoft.com/office/drawing/2014/main" id="{4018780D-ED06-7CE9-6BD9-192D7F44BE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857" y="4193116"/>
            <a:ext cx="1999890" cy="799888"/>
          </a:xfrm>
          <a:prstGeom prst="rect">
            <a:avLst/>
          </a:prstGeom>
        </p:spPr>
      </p:pic>
    </p:spTree>
    <p:extLst>
      <p:ext uri="{BB962C8B-B14F-4D97-AF65-F5344CB8AC3E}">
        <p14:creationId xmlns:p14="http://schemas.microsoft.com/office/powerpoint/2010/main" val="80389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300280" cy="396000"/>
          </a:xfrm>
        </p:spPr>
        <p:txBody>
          <a:bodyPr/>
          <a:lstStyle/>
          <a:p>
            <a:r>
              <a:rPr lang="en-GB"/>
              <a:t>Features of a 20-minute neighbourhood</a:t>
            </a:r>
          </a:p>
        </p:txBody>
      </p:sp>
      <p:sp>
        <p:nvSpPr>
          <p:cNvPr id="76" name="Text Placeholder 75">
            <a:extLst>
              <a:ext uri="{FF2B5EF4-FFF2-40B4-BE49-F238E27FC236}">
                <a16:creationId xmlns:a16="http://schemas.microsoft.com/office/drawing/2014/main" id="{02372AFA-4E59-C0E0-F146-0FADD39B2F9E}"/>
              </a:ext>
            </a:extLst>
          </p:cNvPr>
          <p:cNvSpPr>
            <a:spLocks noGrp="1"/>
          </p:cNvSpPr>
          <p:nvPr>
            <p:ph type="body" sz="quarter" idx="11"/>
          </p:nvPr>
        </p:nvSpPr>
        <p:spPr>
          <a:xfrm>
            <a:off x="792000" y="1295999"/>
            <a:ext cx="4716103" cy="3289706"/>
          </a:xfrm>
        </p:spPr>
        <p:txBody>
          <a:bodyPr lIns="0" tIns="0" rIns="0" bIns="0" anchor="t"/>
          <a:lstStyle/>
          <a:p>
            <a:r>
              <a:rPr lang="en-GB" b="1"/>
              <a:t>Task</a:t>
            </a:r>
            <a:r>
              <a:rPr lang="en-GB"/>
              <a:t>:	In groups, </a:t>
            </a:r>
            <a:r>
              <a:rPr lang="en-GB" b="1"/>
              <a:t>create a mind map </a:t>
            </a:r>
            <a:r>
              <a:rPr lang="en-GB"/>
              <a:t>with all the 		features you think need to be included in a 		</a:t>
            </a:r>
            <a:r>
              <a:rPr lang="en-GB">
                <a:solidFill>
                  <a:srgbClr val="CB3B95"/>
                </a:solidFill>
              </a:rPr>
              <a:t>20-minute neighbourhood</a:t>
            </a:r>
            <a:r>
              <a:rPr lang="en-GB"/>
              <a:t>. </a:t>
            </a:r>
          </a:p>
          <a:p>
            <a:r>
              <a:rPr lang="en-GB" sz="1600"/>
              <a:t>Some questions to get you started:</a:t>
            </a:r>
          </a:p>
          <a:p>
            <a:pPr marL="285750" indent="-285750">
              <a:spcAft>
                <a:spcPts val="600"/>
              </a:spcAft>
              <a:buFont typeface="Arial" panose="020B0604020202020204" pitchFamily="34" charset="0"/>
              <a:buChar char="•"/>
            </a:pPr>
            <a:r>
              <a:rPr lang="en-GB" sz="1600"/>
              <a:t>What things were mentioned in the videos?</a:t>
            </a:r>
          </a:p>
          <a:p>
            <a:pPr marL="285750" indent="-285750">
              <a:spcAft>
                <a:spcPts val="600"/>
              </a:spcAft>
              <a:buFont typeface="Arial" panose="020B0604020202020204" pitchFamily="34" charset="0"/>
              <a:buChar char="•"/>
            </a:pPr>
            <a:r>
              <a:rPr lang="en-GB" sz="1600"/>
              <a:t>Where do you go at least once a month?</a:t>
            </a:r>
          </a:p>
          <a:p>
            <a:pPr marL="285750" indent="-285750">
              <a:spcAft>
                <a:spcPts val="600"/>
              </a:spcAft>
              <a:buFont typeface="Arial" panose="020B0604020202020204" pitchFamily="34" charset="0"/>
              <a:buChar char="•"/>
            </a:pPr>
            <a:r>
              <a:rPr lang="en-GB" sz="1600"/>
              <a:t>Is this different for other people? </a:t>
            </a:r>
            <a:br>
              <a:rPr lang="en-GB" sz="1600"/>
            </a:br>
            <a:r>
              <a:rPr lang="en-GB" sz="1200"/>
              <a:t>E.g. people with young children, older people, working people</a:t>
            </a:r>
          </a:p>
          <a:p>
            <a:pPr marL="285750" indent="-285750">
              <a:spcAft>
                <a:spcPts val="600"/>
              </a:spcAft>
              <a:buFont typeface="Arial" panose="020B0604020202020204" pitchFamily="34" charset="0"/>
              <a:buChar char="•"/>
            </a:pPr>
            <a:r>
              <a:rPr lang="en-GB" sz="1600"/>
              <a:t>How could you categorise the features? </a:t>
            </a:r>
            <a:br>
              <a:rPr lang="en-GB" sz="1600"/>
            </a:br>
            <a:r>
              <a:rPr lang="en-GB" sz="1200"/>
              <a:t>See the next slide for help</a:t>
            </a:r>
            <a:endParaRPr lang="en-GB" sz="1400"/>
          </a:p>
        </p:txBody>
      </p:sp>
      <p:sp>
        <p:nvSpPr>
          <p:cNvPr id="79" name="Text Placeholder 78">
            <a:extLst>
              <a:ext uri="{FF2B5EF4-FFF2-40B4-BE49-F238E27FC236}">
                <a16:creationId xmlns:a16="http://schemas.microsoft.com/office/drawing/2014/main" id="{8064819E-DBDD-3630-B565-A1CA617EEDC5}"/>
              </a:ext>
            </a:extLst>
          </p:cNvPr>
          <p:cNvSpPr>
            <a:spLocks noGrp="1"/>
          </p:cNvSpPr>
          <p:nvPr>
            <p:ph type="body" sz="quarter" idx="18"/>
          </p:nvPr>
        </p:nvSpPr>
        <p:spPr/>
        <p:txBody>
          <a:bodyPr lIns="0" tIns="0" rIns="0" bIns="0" anchor="t"/>
          <a:lstStyle/>
          <a:p>
            <a:pPr algn="ctr"/>
            <a:r>
              <a:rPr lang="en-GB" sz="1000"/>
              <a:t>From Plan Melbourne – 20-minute neighbourhoods</a:t>
            </a:r>
          </a:p>
        </p:txBody>
      </p:sp>
      <p:pic>
        <p:nvPicPr>
          <p:cNvPr id="85" name="Picture 84" descr="Diagram&#10;&#10;Description automatically generated">
            <a:extLst>
              <a:ext uri="{FF2B5EF4-FFF2-40B4-BE49-F238E27FC236}">
                <a16:creationId xmlns:a16="http://schemas.microsoft.com/office/drawing/2014/main" id="{C645AD48-A4A9-A824-7798-617D35937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7" y="1135837"/>
            <a:ext cx="2951864" cy="2978904"/>
          </a:xfrm>
          <a:prstGeom prst="rect">
            <a:avLst/>
          </a:prstGeom>
        </p:spPr>
      </p:pic>
      <p:pic>
        <p:nvPicPr>
          <p:cNvPr id="86" name="Picture 85" descr="Logo&#10;&#10;Description automatically generated">
            <a:extLst>
              <a:ext uri="{FF2B5EF4-FFF2-40B4-BE49-F238E27FC236}">
                <a16:creationId xmlns:a16="http://schemas.microsoft.com/office/drawing/2014/main" id="{9D2F7B19-ECB0-34A3-8C02-259D10FFC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390347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8172488" cy="396000"/>
          </a:xfrm>
        </p:spPr>
        <p:txBody>
          <a:bodyPr/>
          <a:lstStyle/>
          <a:p>
            <a:r>
              <a:rPr lang="en-GB"/>
              <a:t>Features of a 20-minute neighbourhood</a:t>
            </a:r>
          </a:p>
        </p:txBody>
      </p:sp>
      <p:cxnSp>
        <p:nvCxnSpPr>
          <p:cNvPr id="11" name="Straight Arrow Connector 10"/>
          <p:cNvCxnSpPr>
            <a:cxnSpLocks/>
          </p:cNvCxnSpPr>
          <p:nvPr/>
        </p:nvCxnSpPr>
        <p:spPr>
          <a:xfrm flipV="1">
            <a:off x="5576473" y="1645391"/>
            <a:ext cx="931817" cy="68222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2970286" y="1836903"/>
            <a:ext cx="788450" cy="532144"/>
          </a:xfrm>
          <a:prstGeom prst="straightConnector1">
            <a:avLst/>
          </a:prstGeom>
          <a:ln w="28575">
            <a:solidFill>
              <a:srgbClr val="CB3B9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a:off x="2829189" y="3210723"/>
            <a:ext cx="876727" cy="30654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4716016" y="3680270"/>
            <a:ext cx="0" cy="6313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5670100" y="3210723"/>
            <a:ext cx="1151497" cy="54785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80676" y="1258784"/>
            <a:ext cx="1494630" cy="584775"/>
          </a:xfrm>
          <a:prstGeom prst="rect">
            <a:avLst/>
          </a:prstGeom>
          <a:ln>
            <a:solidFill>
              <a:srgbClr val="CB3B95"/>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a:t>Places of work/learning</a:t>
            </a:r>
          </a:p>
        </p:txBody>
      </p:sp>
      <p:sp>
        <p:nvSpPr>
          <p:cNvPr id="24" name="TextBox 23"/>
          <p:cNvSpPr txBox="1"/>
          <p:nvPr/>
        </p:nvSpPr>
        <p:spPr>
          <a:xfrm>
            <a:off x="6566070" y="1222278"/>
            <a:ext cx="1468896"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600"/>
              <a:t>Places we need to go to</a:t>
            </a:r>
          </a:p>
        </p:txBody>
      </p:sp>
      <p:sp>
        <p:nvSpPr>
          <p:cNvPr id="25" name="TextBox 24"/>
          <p:cNvSpPr txBox="1"/>
          <p:nvPr/>
        </p:nvSpPr>
        <p:spPr>
          <a:xfrm>
            <a:off x="6900064" y="3743024"/>
            <a:ext cx="1354162"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1600"/>
              <a:t>Places we want to go to</a:t>
            </a:r>
          </a:p>
        </p:txBody>
      </p:sp>
      <p:sp>
        <p:nvSpPr>
          <p:cNvPr id="26" name="TextBox 25"/>
          <p:cNvSpPr txBox="1"/>
          <p:nvPr/>
        </p:nvSpPr>
        <p:spPr>
          <a:xfrm>
            <a:off x="1544175" y="3395129"/>
            <a:ext cx="1213362"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600"/>
              <a:t>Places we live</a:t>
            </a:r>
          </a:p>
        </p:txBody>
      </p:sp>
      <p:sp>
        <p:nvSpPr>
          <p:cNvPr id="27" name="TextBox 26"/>
          <p:cNvSpPr txBox="1"/>
          <p:nvPr/>
        </p:nvSpPr>
        <p:spPr>
          <a:xfrm>
            <a:off x="4026441" y="4388437"/>
            <a:ext cx="142617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a:t>How we get</a:t>
            </a:r>
          </a:p>
          <a:p>
            <a:pPr algn="ctr"/>
            <a:r>
              <a:rPr lang="en-GB" sz="1600"/>
              <a:t>about</a:t>
            </a:r>
          </a:p>
        </p:txBody>
      </p:sp>
      <p:sp>
        <p:nvSpPr>
          <p:cNvPr id="3" name="TextBox 2">
            <a:extLst>
              <a:ext uri="{FF2B5EF4-FFF2-40B4-BE49-F238E27FC236}">
                <a16:creationId xmlns:a16="http://schemas.microsoft.com/office/drawing/2014/main" id="{CF07B44F-82CA-B1FB-2B39-284E421BE11F}"/>
              </a:ext>
            </a:extLst>
          </p:cNvPr>
          <p:cNvSpPr txBox="1"/>
          <p:nvPr/>
        </p:nvSpPr>
        <p:spPr>
          <a:xfrm>
            <a:off x="3873542" y="2424636"/>
            <a:ext cx="1628932" cy="830997"/>
          </a:xfrm>
          <a:prstGeom prst="rect">
            <a:avLst/>
          </a:prstGeom>
          <a:noFill/>
        </p:spPr>
        <p:txBody>
          <a:bodyPr wrap="square" lIns="91440" tIns="45720" rIns="91440" bIns="45720" rtlCol="0" anchor="t">
            <a:spAutoFit/>
          </a:bodyPr>
          <a:lstStyle/>
          <a:p>
            <a:pPr algn="ctr"/>
            <a:r>
              <a:rPr lang="en-GB" sz="1600"/>
              <a:t>Features of a </a:t>
            </a:r>
            <a:r>
              <a:rPr lang="en-GB" sz="1600">
                <a:solidFill>
                  <a:srgbClr val="CB3B95"/>
                </a:solidFill>
              </a:rPr>
              <a:t>20-minute neighbourhood</a:t>
            </a:r>
          </a:p>
        </p:txBody>
      </p:sp>
      <p:sp>
        <p:nvSpPr>
          <p:cNvPr id="5" name="Oval 4">
            <a:extLst>
              <a:ext uri="{FF2B5EF4-FFF2-40B4-BE49-F238E27FC236}">
                <a16:creationId xmlns:a16="http://schemas.microsoft.com/office/drawing/2014/main" id="{0FFCE2EF-BC21-B7C4-F592-CC94E4911F18}"/>
              </a:ext>
            </a:extLst>
          </p:cNvPr>
          <p:cNvSpPr/>
          <p:nvPr/>
        </p:nvSpPr>
        <p:spPr>
          <a:xfrm>
            <a:off x="3779915" y="2158359"/>
            <a:ext cx="1796558" cy="140371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4" name="Graphic 13" descr="Bank with solid fill">
            <a:extLst>
              <a:ext uri="{FF2B5EF4-FFF2-40B4-BE49-F238E27FC236}">
                <a16:creationId xmlns:a16="http://schemas.microsoft.com/office/drawing/2014/main" id="{73A3CFF8-529D-D41D-1223-313F7D98A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5180" y="988784"/>
            <a:ext cx="540000" cy="540000"/>
          </a:xfrm>
          <a:prstGeom prst="rect">
            <a:avLst/>
          </a:prstGeom>
        </p:spPr>
      </p:pic>
      <p:pic>
        <p:nvPicPr>
          <p:cNvPr id="18" name="Graphic 17" descr="Shopping cart with solid fill">
            <a:extLst>
              <a:ext uri="{FF2B5EF4-FFF2-40B4-BE49-F238E27FC236}">
                <a16:creationId xmlns:a16="http://schemas.microsoft.com/office/drawing/2014/main" id="{31ECB0C9-9FC5-DF50-02B4-EA21F58D33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65180" y="2036449"/>
            <a:ext cx="540000" cy="540000"/>
          </a:xfrm>
          <a:prstGeom prst="rect">
            <a:avLst/>
          </a:prstGeom>
        </p:spPr>
      </p:pic>
      <p:pic>
        <p:nvPicPr>
          <p:cNvPr id="28" name="Graphic 27" descr="Popcorn with solid fill">
            <a:extLst>
              <a:ext uri="{FF2B5EF4-FFF2-40B4-BE49-F238E27FC236}">
                <a16:creationId xmlns:a16="http://schemas.microsoft.com/office/drawing/2014/main" id="{310AB742-C46B-32E3-1FB4-8E781EAF3B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4488" y="3519263"/>
            <a:ext cx="540000" cy="540000"/>
          </a:xfrm>
          <a:prstGeom prst="rect">
            <a:avLst/>
          </a:prstGeom>
        </p:spPr>
      </p:pic>
      <p:pic>
        <p:nvPicPr>
          <p:cNvPr id="30" name="Graphic 29" descr="Medical with solid fill">
            <a:extLst>
              <a:ext uri="{FF2B5EF4-FFF2-40B4-BE49-F238E27FC236}">
                <a16:creationId xmlns:a16="http://schemas.microsoft.com/office/drawing/2014/main" id="{BB14FB86-52C1-F697-72C0-246BC280E6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82894" y="1505813"/>
            <a:ext cx="540000" cy="540000"/>
          </a:xfrm>
          <a:prstGeom prst="rect">
            <a:avLst/>
          </a:prstGeom>
        </p:spPr>
      </p:pic>
      <p:pic>
        <p:nvPicPr>
          <p:cNvPr id="32" name="Graphic 31" descr="Stethoscope with solid fill">
            <a:extLst>
              <a:ext uri="{FF2B5EF4-FFF2-40B4-BE49-F238E27FC236}">
                <a16:creationId xmlns:a16="http://schemas.microsoft.com/office/drawing/2014/main" id="{07859E41-B6C3-BAE4-E1AF-16FF0C3F6F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1404" y="1031308"/>
            <a:ext cx="540000" cy="540000"/>
          </a:xfrm>
          <a:prstGeom prst="rect">
            <a:avLst/>
          </a:prstGeom>
        </p:spPr>
      </p:pic>
      <p:pic>
        <p:nvPicPr>
          <p:cNvPr id="34" name="Graphic 33" descr="Briefcase with solid fill">
            <a:extLst>
              <a:ext uri="{FF2B5EF4-FFF2-40B4-BE49-F238E27FC236}">
                <a16:creationId xmlns:a16="http://schemas.microsoft.com/office/drawing/2014/main" id="{119B8319-9A5E-BBB3-F9FF-40D58874B8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11770" y="1036274"/>
            <a:ext cx="540000" cy="540000"/>
          </a:xfrm>
          <a:prstGeom prst="rect">
            <a:avLst/>
          </a:prstGeom>
        </p:spPr>
      </p:pic>
      <p:pic>
        <p:nvPicPr>
          <p:cNvPr id="36" name="Graphic 35" descr="Streetcar with solid fill">
            <a:extLst>
              <a:ext uri="{FF2B5EF4-FFF2-40B4-BE49-F238E27FC236}">
                <a16:creationId xmlns:a16="http://schemas.microsoft.com/office/drawing/2014/main" id="{E8DADC95-12F8-E267-D960-40F3861C862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48422" y="4400661"/>
            <a:ext cx="540000" cy="540000"/>
          </a:xfrm>
          <a:prstGeom prst="rect">
            <a:avLst/>
          </a:prstGeom>
        </p:spPr>
      </p:pic>
      <p:pic>
        <p:nvPicPr>
          <p:cNvPr id="38" name="Graphic 37" descr="Bus with solid fill">
            <a:extLst>
              <a:ext uri="{FF2B5EF4-FFF2-40B4-BE49-F238E27FC236}">
                <a16:creationId xmlns:a16="http://schemas.microsoft.com/office/drawing/2014/main" id="{ED65A1E5-450B-5413-3967-5F5D320E3A4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012899" y="3638922"/>
            <a:ext cx="540000" cy="540000"/>
          </a:xfrm>
          <a:prstGeom prst="rect">
            <a:avLst/>
          </a:prstGeom>
        </p:spPr>
      </p:pic>
      <p:pic>
        <p:nvPicPr>
          <p:cNvPr id="40" name="Graphic 39" descr="Walk with solid fill">
            <a:extLst>
              <a:ext uri="{FF2B5EF4-FFF2-40B4-BE49-F238E27FC236}">
                <a16:creationId xmlns:a16="http://schemas.microsoft.com/office/drawing/2014/main" id="{D6125DCB-F170-EA46-CD4C-5DA30C45EAB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49781" y="3789263"/>
            <a:ext cx="540000" cy="540000"/>
          </a:xfrm>
          <a:prstGeom prst="rect">
            <a:avLst/>
          </a:prstGeom>
        </p:spPr>
      </p:pic>
      <p:pic>
        <p:nvPicPr>
          <p:cNvPr id="42" name="Graphic 41" descr="Cycling with solid fill">
            <a:extLst>
              <a:ext uri="{FF2B5EF4-FFF2-40B4-BE49-F238E27FC236}">
                <a16:creationId xmlns:a16="http://schemas.microsoft.com/office/drawing/2014/main" id="{E29F4556-6291-A25B-62A9-DD3AFC2D0D5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502434" y="3667310"/>
            <a:ext cx="540000" cy="540000"/>
          </a:xfrm>
          <a:prstGeom prst="rect">
            <a:avLst/>
          </a:prstGeom>
        </p:spPr>
      </p:pic>
      <p:pic>
        <p:nvPicPr>
          <p:cNvPr id="44" name="Graphic 43" descr="Man with cane with solid fill">
            <a:extLst>
              <a:ext uri="{FF2B5EF4-FFF2-40B4-BE49-F238E27FC236}">
                <a16:creationId xmlns:a16="http://schemas.microsoft.com/office/drawing/2014/main" id="{0A10C447-91B3-47C5-F440-B0F8601FE04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04175" y="2775476"/>
            <a:ext cx="540000" cy="540000"/>
          </a:xfrm>
          <a:prstGeom prst="rect">
            <a:avLst/>
          </a:prstGeom>
        </p:spPr>
      </p:pic>
      <p:pic>
        <p:nvPicPr>
          <p:cNvPr id="46" name="Graphic 45" descr="Mom with stroller with solid fill">
            <a:extLst>
              <a:ext uri="{FF2B5EF4-FFF2-40B4-BE49-F238E27FC236}">
                <a16:creationId xmlns:a16="http://schemas.microsoft.com/office/drawing/2014/main" id="{D217A36B-0336-C3C4-F570-5D7001A41C7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270403" y="4149421"/>
            <a:ext cx="540000" cy="540000"/>
          </a:xfrm>
          <a:prstGeom prst="rect">
            <a:avLst/>
          </a:prstGeom>
        </p:spPr>
      </p:pic>
      <p:pic>
        <p:nvPicPr>
          <p:cNvPr id="50" name="Graphic 49" descr="Building with solid fill">
            <a:extLst>
              <a:ext uri="{FF2B5EF4-FFF2-40B4-BE49-F238E27FC236}">
                <a16:creationId xmlns:a16="http://schemas.microsoft.com/office/drawing/2014/main" id="{997ABD3B-A80E-CC0E-A5F6-AC1E4E172E8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194159" y="2570134"/>
            <a:ext cx="540000" cy="540000"/>
          </a:xfrm>
          <a:prstGeom prst="rect">
            <a:avLst/>
          </a:prstGeom>
        </p:spPr>
      </p:pic>
      <p:pic>
        <p:nvPicPr>
          <p:cNvPr id="52" name="Graphic 51" descr="House with solid fill">
            <a:extLst>
              <a:ext uri="{FF2B5EF4-FFF2-40B4-BE49-F238E27FC236}">
                <a16:creationId xmlns:a16="http://schemas.microsoft.com/office/drawing/2014/main" id="{9A2A4E87-1FE4-0079-8301-430F43A836D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34761" y="3749362"/>
            <a:ext cx="540000" cy="540000"/>
          </a:xfrm>
          <a:prstGeom prst="rect">
            <a:avLst/>
          </a:prstGeom>
        </p:spPr>
      </p:pic>
      <p:pic>
        <p:nvPicPr>
          <p:cNvPr id="56" name="Graphic 55" descr="Soccer with solid fill">
            <a:extLst>
              <a:ext uri="{FF2B5EF4-FFF2-40B4-BE49-F238E27FC236}">
                <a16:creationId xmlns:a16="http://schemas.microsoft.com/office/drawing/2014/main" id="{0186C5F7-AE14-D406-30A6-3FF3CACBE85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353042" y="2796448"/>
            <a:ext cx="540000" cy="540000"/>
          </a:xfrm>
          <a:prstGeom prst="rect">
            <a:avLst/>
          </a:prstGeom>
        </p:spPr>
      </p:pic>
      <p:pic>
        <p:nvPicPr>
          <p:cNvPr id="58" name="Graphic 57" descr="Seesaw with solid fill">
            <a:extLst>
              <a:ext uri="{FF2B5EF4-FFF2-40B4-BE49-F238E27FC236}">
                <a16:creationId xmlns:a16="http://schemas.microsoft.com/office/drawing/2014/main" id="{1497309B-6970-A35A-CC21-27E1693BDE4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229100" y="4453257"/>
            <a:ext cx="540000" cy="540000"/>
          </a:xfrm>
          <a:prstGeom prst="rect">
            <a:avLst/>
          </a:prstGeom>
        </p:spPr>
      </p:pic>
      <p:pic>
        <p:nvPicPr>
          <p:cNvPr id="60" name="Graphic 59" descr="Deciduous tree with solid fill">
            <a:extLst>
              <a:ext uri="{FF2B5EF4-FFF2-40B4-BE49-F238E27FC236}">
                <a16:creationId xmlns:a16="http://schemas.microsoft.com/office/drawing/2014/main" id="{01E35203-9912-F7AF-EFA4-811D0DDFB59A}"/>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6426735" y="2442246"/>
            <a:ext cx="540000" cy="540000"/>
          </a:xfrm>
          <a:prstGeom prst="rect">
            <a:avLst/>
          </a:prstGeom>
        </p:spPr>
      </p:pic>
      <p:pic>
        <p:nvPicPr>
          <p:cNvPr id="64" name="Graphic 63" descr="Books with solid fill">
            <a:extLst>
              <a:ext uri="{FF2B5EF4-FFF2-40B4-BE49-F238E27FC236}">
                <a16:creationId xmlns:a16="http://schemas.microsoft.com/office/drawing/2014/main" id="{84B3815C-AB09-0E55-6312-37F227F0C15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200354" y="2018533"/>
            <a:ext cx="540000" cy="540000"/>
          </a:xfrm>
          <a:prstGeom prst="rect">
            <a:avLst/>
          </a:prstGeom>
        </p:spPr>
      </p:pic>
      <p:pic>
        <p:nvPicPr>
          <p:cNvPr id="66" name="Graphic 65" descr="Graduation cap with solid fill">
            <a:extLst>
              <a:ext uri="{FF2B5EF4-FFF2-40B4-BE49-F238E27FC236}">
                <a16:creationId xmlns:a16="http://schemas.microsoft.com/office/drawing/2014/main" id="{320B2B02-EAA5-5A97-AF92-B61551AD39F2}"/>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700682" y="1116902"/>
            <a:ext cx="540000" cy="540000"/>
          </a:xfrm>
          <a:prstGeom prst="rect">
            <a:avLst/>
          </a:prstGeom>
        </p:spPr>
      </p:pic>
      <p:pic>
        <p:nvPicPr>
          <p:cNvPr id="67" name="Picture 66" descr="Logo&#10;&#10;Description automatically generated">
            <a:extLst>
              <a:ext uri="{FF2B5EF4-FFF2-40B4-BE49-F238E27FC236}">
                <a16:creationId xmlns:a16="http://schemas.microsoft.com/office/drawing/2014/main" id="{2728224E-6C81-776A-3640-23BD7D3961AF}"/>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pic>
        <p:nvPicPr>
          <p:cNvPr id="2" name="Graphic 1" descr="Car with solid fill">
            <a:extLst>
              <a:ext uri="{FF2B5EF4-FFF2-40B4-BE49-F238E27FC236}">
                <a16:creationId xmlns:a16="http://schemas.microsoft.com/office/drawing/2014/main" id="{AA1883FA-D961-48AC-543C-525B8F051EF4}"/>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5968290" y="4516492"/>
            <a:ext cx="540000" cy="540000"/>
          </a:xfrm>
          <a:prstGeom prst="rect">
            <a:avLst/>
          </a:prstGeom>
        </p:spPr>
      </p:pic>
    </p:spTree>
    <p:extLst>
      <p:ext uri="{BB962C8B-B14F-4D97-AF65-F5344CB8AC3E}">
        <p14:creationId xmlns:p14="http://schemas.microsoft.com/office/powerpoint/2010/main" val="12492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876344" cy="396000"/>
          </a:xfrm>
        </p:spPr>
        <p:txBody>
          <a:bodyPr/>
          <a:lstStyle/>
          <a:p>
            <a:r>
              <a:rPr lang="en-GB"/>
              <a:t>Features of a 20-minute neighbourhood</a:t>
            </a:r>
          </a:p>
        </p:txBody>
      </p:sp>
      <p:sp>
        <p:nvSpPr>
          <p:cNvPr id="5" name="TextBox 4"/>
          <p:cNvSpPr txBox="1"/>
          <p:nvPr/>
        </p:nvSpPr>
        <p:spPr>
          <a:xfrm>
            <a:off x="2386177" y="1556778"/>
            <a:ext cx="1512000" cy="2880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sz="1200" b="1"/>
              <a:t>Places we need</a:t>
            </a:r>
          </a:p>
          <a:p>
            <a:pPr>
              <a:spcAft>
                <a:spcPts val="600"/>
              </a:spcAft>
            </a:pPr>
            <a:r>
              <a:rPr lang="en-GB" sz="1200"/>
              <a:t>Health</a:t>
            </a:r>
          </a:p>
          <a:p>
            <a:pPr marL="171450" indent="-171450">
              <a:spcAft>
                <a:spcPts val="300"/>
              </a:spcAft>
              <a:buFont typeface="Arial" panose="020B0604020202020204" pitchFamily="34" charset="0"/>
              <a:buChar char="•"/>
            </a:pPr>
            <a:r>
              <a:rPr lang="en-GB" sz="1200"/>
              <a:t>Doctors</a:t>
            </a:r>
          </a:p>
          <a:p>
            <a:pPr marL="171450" indent="-171450">
              <a:spcAft>
                <a:spcPts val="300"/>
              </a:spcAft>
              <a:buFont typeface="Arial" panose="020B0604020202020204" pitchFamily="34" charset="0"/>
              <a:buChar char="•"/>
            </a:pPr>
            <a:r>
              <a:rPr lang="en-GB" sz="1200"/>
              <a:t>Dentists</a:t>
            </a:r>
          </a:p>
          <a:p>
            <a:pPr marL="171450" indent="-171450">
              <a:spcAft>
                <a:spcPts val="300"/>
              </a:spcAft>
              <a:buFont typeface="Arial" panose="020B0604020202020204" pitchFamily="34" charset="0"/>
              <a:buChar char="•"/>
            </a:pPr>
            <a:r>
              <a:rPr lang="en-GB" sz="1200"/>
              <a:t>Pharmacy</a:t>
            </a:r>
          </a:p>
          <a:p>
            <a:pPr>
              <a:spcAft>
                <a:spcPts val="600"/>
              </a:spcAft>
            </a:pPr>
            <a:r>
              <a:rPr lang="en-GB" sz="1200"/>
              <a:t>Food</a:t>
            </a:r>
          </a:p>
          <a:p>
            <a:pPr marL="171450" indent="-171450">
              <a:spcAft>
                <a:spcPts val="300"/>
              </a:spcAft>
              <a:buFont typeface="Arial" panose="020B0604020202020204" pitchFamily="34" charset="0"/>
              <a:buChar char="•"/>
            </a:pPr>
            <a:r>
              <a:rPr lang="en-GB" sz="1200"/>
              <a:t>Shops </a:t>
            </a:r>
          </a:p>
          <a:p>
            <a:pPr marL="171450" indent="-171450">
              <a:spcAft>
                <a:spcPts val="300"/>
              </a:spcAft>
              <a:buFont typeface="Arial" panose="020B0604020202020204" pitchFamily="34" charset="0"/>
              <a:buChar char="•"/>
            </a:pPr>
            <a:r>
              <a:rPr lang="en-GB" sz="1200"/>
              <a:t>Places to eat</a:t>
            </a:r>
          </a:p>
          <a:p>
            <a:pPr>
              <a:spcAft>
                <a:spcPts val="600"/>
              </a:spcAft>
            </a:pPr>
            <a:r>
              <a:rPr lang="en-GB" sz="1200"/>
              <a:t>Money</a:t>
            </a:r>
          </a:p>
          <a:p>
            <a:pPr marL="171450" indent="-171450">
              <a:spcAft>
                <a:spcPts val="300"/>
              </a:spcAft>
              <a:buFont typeface="Arial" panose="020B0604020202020204" pitchFamily="34" charset="0"/>
              <a:buChar char="•"/>
            </a:pPr>
            <a:r>
              <a:rPr lang="en-GB" sz="1200"/>
              <a:t>Banks</a:t>
            </a:r>
          </a:p>
          <a:p>
            <a:pPr marL="171450" indent="-171450">
              <a:spcAft>
                <a:spcPts val="300"/>
              </a:spcAft>
              <a:buFont typeface="Arial" panose="020B0604020202020204" pitchFamily="34" charset="0"/>
              <a:buChar char="•"/>
            </a:pPr>
            <a:r>
              <a:rPr lang="en-GB" sz="1200"/>
              <a:t>Post Offices</a:t>
            </a:r>
          </a:p>
        </p:txBody>
      </p:sp>
      <p:sp>
        <p:nvSpPr>
          <p:cNvPr id="6" name="TextBox 5"/>
          <p:cNvSpPr txBox="1"/>
          <p:nvPr/>
        </p:nvSpPr>
        <p:spPr>
          <a:xfrm>
            <a:off x="3959624" y="1563958"/>
            <a:ext cx="1512000" cy="288000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Aft>
                <a:spcPts val="600"/>
              </a:spcAft>
            </a:pPr>
            <a:r>
              <a:rPr lang="en-GB" sz="1200" b="1"/>
              <a:t>Places we want</a:t>
            </a:r>
          </a:p>
          <a:p>
            <a:pPr>
              <a:spcAft>
                <a:spcPts val="600"/>
              </a:spcAft>
            </a:pPr>
            <a:r>
              <a:rPr lang="en-GB" sz="1200"/>
              <a:t>Entertainment</a:t>
            </a:r>
          </a:p>
          <a:p>
            <a:pPr marL="171450" indent="-171450">
              <a:spcAft>
                <a:spcPts val="300"/>
              </a:spcAft>
              <a:buFont typeface="Arial" panose="020B0604020202020204" pitchFamily="34" charset="0"/>
              <a:buChar char="•"/>
            </a:pPr>
            <a:r>
              <a:rPr lang="en-GB" sz="1200"/>
              <a:t>Cinema/theatre</a:t>
            </a:r>
          </a:p>
          <a:p>
            <a:pPr marL="171450" indent="-171450">
              <a:spcAft>
                <a:spcPts val="300"/>
              </a:spcAft>
              <a:buFont typeface="Arial" panose="020B0604020202020204" pitchFamily="34" charset="0"/>
              <a:buChar char="•"/>
            </a:pPr>
            <a:r>
              <a:rPr lang="en-GB" sz="1200"/>
              <a:t>Community halls</a:t>
            </a:r>
          </a:p>
          <a:p>
            <a:pPr marL="171450" indent="-171450">
              <a:spcAft>
                <a:spcPts val="300"/>
              </a:spcAft>
              <a:buFont typeface="Arial" panose="020B0604020202020204" pitchFamily="34" charset="0"/>
              <a:buChar char="•"/>
            </a:pPr>
            <a:r>
              <a:rPr lang="en-GB" sz="1200"/>
              <a:t>Religious spaces</a:t>
            </a:r>
          </a:p>
          <a:p>
            <a:pPr>
              <a:spcAft>
                <a:spcPts val="600"/>
              </a:spcAft>
            </a:pPr>
            <a:r>
              <a:rPr lang="en-GB" sz="1200"/>
              <a:t>Sport</a:t>
            </a:r>
          </a:p>
          <a:p>
            <a:pPr marL="171450" indent="-171450">
              <a:spcAft>
                <a:spcPts val="300"/>
              </a:spcAft>
              <a:buFont typeface="Arial" panose="020B0604020202020204" pitchFamily="34" charset="0"/>
              <a:buChar char="•"/>
            </a:pPr>
            <a:r>
              <a:rPr lang="en-GB" sz="1200"/>
              <a:t>Sport fields</a:t>
            </a:r>
          </a:p>
          <a:p>
            <a:pPr marL="171450" indent="-171450">
              <a:spcAft>
                <a:spcPts val="300"/>
              </a:spcAft>
              <a:buFont typeface="Arial" panose="020B0604020202020204" pitchFamily="34" charset="0"/>
              <a:buChar char="•"/>
            </a:pPr>
            <a:r>
              <a:rPr lang="en-GB" sz="1200"/>
              <a:t>Swimming pools</a:t>
            </a:r>
          </a:p>
          <a:p>
            <a:pPr>
              <a:spcAft>
                <a:spcPts val="600"/>
              </a:spcAft>
            </a:pPr>
            <a:r>
              <a:rPr lang="en-GB" sz="1200"/>
              <a:t>Outside</a:t>
            </a:r>
          </a:p>
          <a:p>
            <a:pPr marL="171450" indent="-171450">
              <a:spcAft>
                <a:spcPts val="300"/>
              </a:spcAft>
              <a:buFont typeface="Arial" panose="020B0604020202020204" pitchFamily="34" charset="0"/>
              <a:buChar char="•"/>
            </a:pPr>
            <a:r>
              <a:rPr lang="en-GB" sz="1200"/>
              <a:t>Public parks</a:t>
            </a:r>
          </a:p>
          <a:p>
            <a:pPr marL="171450" indent="-171450">
              <a:spcAft>
                <a:spcPts val="300"/>
              </a:spcAft>
              <a:buFont typeface="Arial" panose="020B0604020202020204" pitchFamily="34" charset="0"/>
              <a:buChar char="•"/>
            </a:pPr>
            <a:r>
              <a:rPr lang="en-GB" sz="1200"/>
              <a:t>Playgrounds</a:t>
            </a:r>
          </a:p>
          <a:p>
            <a:pPr marL="171450" indent="-171450">
              <a:spcAft>
                <a:spcPts val="300"/>
              </a:spcAft>
              <a:buFont typeface="Arial" panose="020B0604020202020204" pitchFamily="34" charset="0"/>
              <a:buChar char="•"/>
            </a:pPr>
            <a:r>
              <a:rPr lang="en-GB" sz="1200"/>
              <a:t>Hang-out spaces</a:t>
            </a:r>
          </a:p>
        </p:txBody>
      </p:sp>
      <p:sp>
        <p:nvSpPr>
          <p:cNvPr id="7" name="TextBox 6"/>
          <p:cNvSpPr txBox="1"/>
          <p:nvPr/>
        </p:nvSpPr>
        <p:spPr>
          <a:xfrm>
            <a:off x="5550297" y="1563955"/>
            <a:ext cx="1512000" cy="28800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sz="1200" b="1"/>
              <a:t>Places to live</a:t>
            </a:r>
          </a:p>
          <a:p>
            <a:pPr>
              <a:spcAft>
                <a:spcPts val="600"/>
              </a:spcAft>
            </a:pPr>
            <a:r>
              <a:rPr lang="en-GB" sz="1200"/>
              <a:t>Houses</a:t>
            </a:r>
          </a:p>
          <a:p>
            <a:pPr marL="171450" indent="-171450">
              <a:spcAft>
                <a:spcPts val="300"/>
              </a:spcAft>
              <a:buFont typeface="Arial" panose="020B0604020202020204" pitchFamily="34" charset="0"/>
              <a:buChar char="•"/>
            </a:pPr>
            <a:r>
              <a:rPr lang="en-GB" sz="1200"/>
              <a:t>Well maintained</a:t>
            </a:r>
          </a:p>
          <a:p>
            <a:pPr marL="171450" indent="-171450">
              <a:spcAft>
                <a:spcPts val="300"/>
              </a:spcAft>
              <a:buFont typeface="Arial" panose="020B0604020202020204" pitchFamily="34" charset="0"/>
              <a:buChar char="•"/>
            </a:pPr>
            <a:r>
              <a:rPr lang="en-GB" sz="1200"/>
              <a:t>Different types</a:t>
            </a:r>
          </a:p>
          <a:p>
            <a:pPr marL="171450" lvl="1" indent="-171450">
              <a:spcAft>
                <a:spcPts val="300"/>
              </a:spcAft>
              <a:buFont typeface="Arial" panose="020B0604020202020204" pitchFamily="34" charset="0"/>
              <a:buChar char="•"/>
            </a:pPr>
            <a:r>
              <a:rPr lang="en-GB" sz="1200"/>
              <a:t>Flats</a:t>
            </a:r>
          </a:p>
          <a:p>
            <a:pPr marL="171450" lvl="1" indent="-171450">
              <a:spcAft>
                <a:spcPts val="300"/>
              </a:spcAft>
              <a:buFont typeface="Arial" panose="020B0604020202020204" pitchFamily="34" charset="0"/>
              <a:buChar char="•"/>
            </a:pPr>
            <a:r>
              <a:rPr lang="en-GB" sz="1200"/>
              <a:t>Houses</a:t>
            </a:r>
          </a:p>
          <a:p>
            <a:pPr marL="171450" lvl="1" indent="-171450">
              <a:spcAft>
                <a:spcPts val="300"/>
              </a:spcAft>
              <a:buFont typeface="Arial" panose="020B0604020202020204" pitchFamily="34" charset="0"/>
              <a:buChar char="•"/>
            </a:pPr>
            <a:r>
              <a:rPr lang="en-GB" sz="1200"/>
              <a:t>Care homes</a:t>
            </a:r>
          </a:p>
          <a:p>
            <a:pPr>
              <a:spcAft>
                <a:spcPts val="600"/>
              </a:spcAft>
            </a:pPr>
            <a:r>
              <a:rPr lang="en-GB" sz="1200"/>
              <a:t>Streets</a:t>
            </a:r>
          </a:p>
          <a:p>
            <a:pPr marL="171450" indent="-171450">
              <a:spcAft>
                <a:spcPts val="300"/>
              </a:spcAft>
              <a:buFont typeface="Arial" panose="020B0604020202020204" pitchFamily="34" charset="0"/>
              <a:buChar char="•"/>
            </a:pPr>
            <a:r>
              <a:rPr lang="en-GB" sz="1200"/>
              <a:t>Clean and tidy</a:t>
            </a:r>
          </a:p>
          <a:p>
            <a:pPr marL="171450" indent="-171450">
              <a:spcAft>
                <a:spcPts val="300"/>
              </a:spcAft>
              <a:buFont typeface="Arial" panose="020B0604020202020204" pitchFamily="34" charset="0"/>
              <a:buChar char="•"/>
            </a:pPr>
            <a:r>
              <a:rPr lang="en-GB" sz="1200"/>
              <a:t>Trees and plants</a:t>
            </a:r>
          </a:p>
          <a:p>
            <a:pPr marL="171450" indent="-171450">
              <a:spcAft>
                <a:spcPts val="300"/>
              </a:spcAft>
              <a:buFont typeface="Arial" panose="020B0604020202020204" pitchFamily="34" charset="0"/>
              <a:buChar char="•"/>
            </a:pPr>
            <a:r>
              <a:rPr lang="en-GB" sz="1200"/>
              <a:t>Feeling safe</a:t>
            </a:r>
          </a:p>
          <a:p>
            <a:pPr marL="171450" indent="-171450">
              <a:spcAft>
                <a:spcPts val="600"/>
              </a:spcAft>
              <a:buFont typeface="Arial" panose="020B0604020202020204" pitchFamily="34" charset="0"/>
              <a:buChar char="•"/>
            </a:pPr>
            <a:endParaRPr lang="en-GB" sz="1200"/>
          </a:p>
        </p:txBody>
      </p:sp>
      <p:sp>
        <p:nvSpPr>
          <p:cNvPr id="8" name="TextBox 7"/>
          <p:cNvSpPr txBox="1"/>
          <p:nvPr/>
        </p:nvSpPr>
        <p:spPr>
          <a:xfrm>
            <a:off x="7140970" y="1561559"/>
            <a:ext cx="1512000" cy="288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GB" sz="1200" b="1"/>
              <a:t>How we get about</a:t>
            </a:r>
          </a:p>
          <a:p>
            <a:pPr>
              <a:spcAft>
                <a:spcPts val="600"/>
              </a:spcAft>
            </a:pPr>
            <a:r>
              <a:rPr lang="en-GB" sz="1200"/>
              <a:t>Public Transport</a:t>
            </a:r>
          </a:p>
          <a:p>
            <a:pPr marL="171450" indent="-171450">
              <a:spcAft>
                <a:spcPts val="300"/>
              </a:spcAft>
              <a:buFont typeface="Arial" panose="020B0604020202020204" pitchFamily="34" charset="0"/>
              <a:buChar char="•"/>
            </a:pPr>
            <a:r>
              <a:rPr lang="en-GB" sz="1200"/>
              <a:t>Buses, trams, trains</a:t>
            </a:r>
          </a:p>
          <a:p>
            <a:pPr>
              <a:spcAft>
                <a:spcPts val="600"/>
              </a:spcAft>
            </a:pPr>
            <a:r>
              <a:rPr lang="en-GB" sz="1200"/>
              <a:t>Active Transport</a:t>
            </a:r>
          </a:p>
          <a:p>
            <a:pPr marL="171450" indent="-171450">
              <a:spcAft>
                <a:spcPts val="300"/>
              </a:spcAft>
              <a:buFont typeface="Arial" panose="020B0604020202020204" pitchFamily="34" charset="0"/>
              <a:buChar char="•"/>
            </a:pPr>
            <a:r>
              <a:rPr lang="en-GB" sz="1200"/>
              <a:t>Cycle lanes</a:t>
            </a:r>
          </a:p>
          <a:p>
            <a:pPr marL="171450" indent="-171450">
              <a:spcAft>
                <a:spcPts val="300"/>
              </a:spcAft>
              <a:buFont typeface="Arial" panose="020B0604020202020204" pitchFamily="34" charset="0"/>
              <a:buChar char="•"/>
            </a:pPr>
            <a:r>
              <a:rPr lang="en-GB" sz="1200"/>
              <a:t>Footpaths and pavements</a:t>
            </a:r>
          </a:p>
          <a:p>
            <a:pPr marL="171450" indent="-171450">
              <a:spcAft>
                <a:spcPts val="300"/>
              </a:spcAft>
              <a:buFont typeface="Arial" panose="020B0604020202020204" pitchFamily="34" charset="0"/>
              <a:buChar char="•"/>
            </a:pPr>
            <a:r>
              <a:rPr lang="en-GB" sz="1200"/>
              <a:t>Safe crossings</a:t>
            </a:r>
          </a:p>
          <a:p>
            <a:pPr>
              <a:spcAft>
                <a:spcPts val="600"/>
              </a:spcAft>
            </a:pPr>
            <a:r>
              <a:rPr lang="en-GB" sz="1200"/>
              <a:t>Cars</a:t>
            </a:r>
          </a:p>
          <a:p>
            <a:pPr marL="171450" indent="-171450">
              <a:spcAft>
                <a:spcPts val="300"/>
              </a:spcAft>
              <a:buFont typeface="Arial" panose="020B0604020202020204" pitchFamily="34" charset="0"/>
              <a:buChar char="•"/>
            </a:pPr>
            <a:r>
              <a:rPr lang="en-GB" sz="1200"/>
              <a:t>Slow speeds</a:t>
            </a:r>
          </a:p>
          <a:p>
            <a:pPr marL="171450" indent="-171450">
              <a:spcAft>
                <a:spcPts val="300"/>
              </a:spcAft>
              <a:buFont typeface="Arial" panose="020B0604020202020204" pitchFamily="34" charset="0"/>
              <a:buChar char="•"/>
            </a:pPr>
            <a:r>
              <a:rPr lang="en-GB" sz="1200"/>
              <a:t>Reduced traffic</a:t>
            </a:r>
          </a:p>
        </p:txBody>
      </p:sp>
      <p:sp>
        <p:nvSpPr>
          <p:cNvPr id="11" name="TextBox 10"/>
          <p:cNvSpPr txBox="1"/>
          <p:nvPr/>
        </p:nvSpPr>
        <p:spPr>
          <a:xfrm>
            <a:off x="778278" y="1556778"/>
            <a:ext cx="1512000" cy="2880000"/>
          </a:xfrm>
          <a:prstGeom prst="rect">
            <a:avLst/>
          </a:prstGeom>
          <a:ln>
            <a:solidFill>
              <a:srgbClr val="CB3B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spcAft>
                <a:spcPts val="600"/>
              </a:spcAft>
            </a:pPr>
            <a:r>
              <a:rPr lang="en-GB" sz="1200" b="1"/>
              <a:t>Work / Learning</a:t>
            </a:r>
          </a:p>
          <a:p>
            <a:pPr>
              <a:spcAft>
                <a:spcPts val="600"/>
              </a:spcAft>
            </a:pPr>
            <a:r>
              <a:rPr lang="en-GB" sz="1200"/>
              <a:t>Education</a:t>
            </a:r>
          </a:p>
          <a:p>
            <a:pPr marL="171450" indent="-171450">
              <a:spcAft>
                <a:spcPts val="300"/>
              </a:spcAft>
              <a:buFont typeface="Arial" panose="020B0604020202020204" pitchFamily="34" charset="0"/>
              <a:buChar char="•"/>
            </a:pPr>
            <a:r>
              <a:rPr lang="en-GB" sz="1200"/>
              <a:t>Nurseries</a:t>
            </a:r>
          </a:p>
          <a:p>
            <a:pPr marL="171450" indent="-171450">
              <a:spcAft>
                <a:spcPts val="300"/>
              </a:spcAft>
              <a:buFont typeface="Arial" panose="020B0604020202020204" pitchFamily="34" charset="0"/>
              <a:buChar char="•"/>
            </a:pPr>
            <a:r>
              <a:rPr lang="en-GB" sz="1200"/>
              <a:t>Primary Schools</a:t>
            </a:r>
          </a:p>
          <a:p>
            <a:pPr marL="171450" indent="-171450">
              <a:spcAft>
                <a:spcPts val="300"/>
              </a:spcAft>
              <a:buFont typeface="Arial" panose="020B0604020202020204" pitchFamily="34" charset="0"/>
              <a:buChar char="•"/>
            </a:pPr>
            <a:r>
              <a:rPr lang="en-GB" sz="1200"/>
              <a:t>High Schools</a:t>
            </a:r>
          </a:p>
          <a:p>
            <a:pPr>
              <a:spcAft>
                <a:spcPts val="600"/>
              </a:spcAft>
            </a:pPr>
            <a:r>
              <a:rPr lang="en-GB" sz="1200"/>
              <a:t>Employment</a:t>
            </a:r>
          </a:p>
          <a:p>
            <a:pPr marL="171450" indent="-171450">
              <a:spcAft>
                <a:spcPts val="300"/>
              </a:spcAft>
              <a:buFont typeface="Arial" panose="020B0604020202020204" pitchFamily="34" charset="0"/>
              <a:buChar char="•"/>
            </a:pPr>
            <a:r>
              <a:rPr lang="en-GB" sz="1200"/>
              <a:t>Offices</a:t>
            </a:r>
          </a:p>
          <a:p>
            <a:pPr marL="171450" indent="-171450">
              <a:spcAft>
                <a:spcPts val="300"/>
              </a:spcAft>
              <a:buFont typeface="Arial" panose="020B0604020202020204" pitchFamily="34" charset="0"/>
              <a:buChar char="•"/>
            </a:pPr>
            <a:r>
              <a:rPr lang="en-GB" sz="1200"/>
              <a:t>Other places where people can work</a:t>
            </a:r>
          </a:p>
          <a:p>
            <a:pPr>
              <a:spcAft>
                <a:spcPts val="600"/>
              </a:spcAft>
            </a:pPr>
            <a:r>
              <a:rPr lang="en-GB" sz="1200"/>
              <a:t>Libraries</a:t>
            </a:r>
          </a:p>
          <a:p>
            <a:pPr marL="171450" indent="-171450">
              <a:lnSpc>
                <a:spcPct val="150000"/>
              </a:lnSpc>
              <a:buFont typeface="Arial" panose="020B0604020202020204" pitchFamily="34" charset="0"/>
              <a:buChar char="•"/>
            </a:pPr>
            <a:endParaRPr lang="en-GB" sz="1200"/>
          </a:p>
        </p:txBody>
      </p:sp>
      <p:pic>
        <p:nvPicPr>
          <p:cNvPr id="3" name="Picture 2" descr="Logo&#10;&#10;Description automatically generated">
            <a:extLst>
              <a:ext uri="{FF2B5EF4-FFF2-40B4-BE49-F238E27FC236}">
                <a16:creationId xmlns:a16="http://schemas.microsoft.com/office/drawing/2014/main" id="{59546981-8F19-E01F-248D-7830F5003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pic>
        <p:nvPicPr>
          <p:cNvPr id="10" name="Graphic 9" descr="Bank with solid fill">
            <a:extLst>
              <a:ext uri="{FF2B5EF4-FFF2-40B4-BE49-F238E27FC236}">
                <a16:creationId xmlns:a16="http://schemas.microsoft.com/office/drawing/2014/main" id="{A717E0B1-6786-ED6A-7B98-127D78CC4C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514" y="3507886"/>
            <a:ext cx="288000" cy="288000"/>
          </a:xfrm>
          <a:prstGeom prst="rect">
            <a:avLst/>
          </a:prstGeom>
        </p:spPr>
      </p:pic>
      <p:pic>
        <p:nvPicPr>
          <p:cNvPr id="12" name="Graphic 11" descr="Shopping cart with solid fill">
            <a:extLst>
              <a:ext uri="{FF2B5EF4-FFF2-40B4-BE49-F238E27FC236}">
                <a16:creationId xmlns:a16="http://schemas.microsoft.com/office/drawing/2014/main" id="{A0C2CDBE-65EA-C1FC-DD29-CFEF8AD77D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17126" y="2715766"/>
            <a:ext cx="288000" cy="288000"/>
          </a:xfrm>
          <a:prstGeom prst="rect">
            <a:avLst/>
          </a:prstGeom>
        </p:spPr>
      </p:pic>
      <p:pic>
        <p:nvPicPr>
          <p:cNvPr id="13" name="Graphic 12" descr="Popcorn with solid fill">
            <a:extLst>
              <a:ext uri="{FF2B5EF4-FFF2-40B4-BE49-F238E27FC236}">
                <a16:creationId xmlns:a16="http://schemas.microsoft.com/office/drawing/2014/main" id="{D044941D-B974-E922-9B0C-C51C563607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9406" y="1817235"/>
            <a:ext cx="288000" cy="288000"/>
          </a:xfrm>
          <a:prstGeom prst="rect">
            <a:avLst/>
          </a:prstGeom>
        </p:spPr>
      </p:pic>
      <p:pic>
        <p:nvPicPr>
          <p:cNvPr id="14" name="Graphic 13" descr="Medical with solid fill">
            <a:extLst>
              <a:ext uri="{FF2B5EF4-FFF2-40B4-BE49-F238E27FC236}">
                <a16:creationId xmlns:a16="http://schemas.microsoft.com/office/drawing/2014/main" id="{B54D1DBB-A865-6D00-C07A-A0445F2373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8907" y="1828965"/>
            <a:ext cx="288000" cy="288000"/>
          </a:xfrm>
          <a:prstGeom prst="rect">
            <a:avLst/>
          </a:prstGeom>
        </p:spPr>
      </p:pic>
      <p:pic>
        <p:nvPicPr>
          <p:cNvPr id="15" name="Graphic 14" descr="Briefcase with solid fill">
            <a:extLst>
              <a:ext uri="{FF2B5EF4-FFF2-40B4-BE49-F238E27FC236}">
                <a16:creationId xmlns:a16="http://schemas.microsoft.com/office/drawing/2014/main" id="{50D8BFE5-F4E6-1E54-8841-141590E2A6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22086" y="2715766"/>
            <a:ext cx="288000" cy="288000"/>
          </a:xfrm>
          <a:prstGeom prst="rect">
            <a:avLst/>
          </a:prstGeom>
        </p:spPr>
      </p:pic>
      <p:pic>
        <p:nvPicPr>
          <p:cNvPr id="16" name="Graphic 15" descr="Walk with solid fill">
            <a:extLst>
              <a:ext uri="{FF2B5EF4-FFF2-40B4-BE49-F238E27FC236}">
                <a16:creationId xmlns:a16="http://schemas.microsoft.com/office/drawing/2014/main" id="{1E3BAEE2-6B89-F0CC-FF02-16DB08FC667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7063" y="2492915"/>
            <a:ext cx="288000" cy="288000"/>
          </a:xfrm>
          <a:prstGeom prst="rect">
            <a:avLst/>
          </a:prstGeom>
        </p:spPr>
      </p:pic>
      <p:pic>
        <p:nvPicPr>
          <p:cNvPr id="17" name="Graphic 16" descr="House with solid fill">
            <a:extLst>
              <a:ext uri="{FF2B5EF4-FFF2-40B4-BE49-F238E27FC236}">
                <a16:creationId xmlns:a16="http://schemas.microsoft.com/office/drawing/2014/main" id="{C93B835E-AEE2-3277-E81A-8593423C5B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77008" y="1791900"/>
            <a:ext cx="288000" cy="288000"/>
          </a:xfrm>
          <a:prstGeom prst="rect">
            <a:avLst/>
          </a:prstGeom>
        </p:spPr>
      </p:pic>
      <p:pic>
        <p:nvPicPr>
          <p:cNvPr id="18" name="Graphic 17" descr="Soccer with solid fill">
            <a:extLst>
              <a:ext uri="{FF2B5EF4-FFF2-40B4-BE49-F238E27FC236}">
                <a16:creationId xmlns:a16="http://schemas.microsoft.com/office/drawing/2014/main" id="{07B3ED69-1274-DC5E-841F-38E412A6796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59406" y="2787774"/>
            <a:ext cx="288000" cy="288000"/>
          </a:xfrm>
          <a:prstGeom prst="rect">
            <a:avLst/>
          </a:prstGeom>
        </p:spPr>
      </p:pic>
      <p:pic>
        <p:nvPicPr>
          <p:cNvPr id="19" name="Graphic 18" descr="Deciduous tree with solid fill">
            <a:extLst>
              <a:ext uri="{FF2B5EF4-FFF2-40B4-BE49-F238E27FC236}">
                <a16:creationId xmlns:a16="http://schemas.microsoft.com/office/drawing/2014/main" id="{3631449A-9943-DCCC-C439-37D440FDF01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75315" y="3435846"/>
            <a:ext cx="288000" cy="288000"/>
          </a:xfrm>
          <a:prstGeom prst="rect">
            <a:avLst/>
          </a:prstGeom>
        </p:spPr>
      </p:pic>
      <p:pic>
        <p:nvPicPr>
          <p:cNvPr id="20" name="Graphic 19" descr="Books with solid fill">
            <a:extLst>
              <a:ext uri="{FF2B5EF4-FFF2-40B4-BE49-F238E27FC236}">
                <a16:creationId xmlns:a16="http://schemas.microsoft.com/office/drawing/2014/main" id="{396EB3F1-D0BF-16BA-CFCC-5F34E018915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922086" y="3795886"/>
            <a:ext cx="288000" cy="288000"/>
          </a:xfrm>
          <a:prstGeom prst="rect">
            <a:avLst/>
          </a:prstGeom>
        </p:spPr>
      </p:pic>
      <p:pic>
        <p:nvPicPr>
          <p:cNvPr id="21" name="Graphic 20" descr="Graduation cap with solid fill">
            <a:extLst>
              <a:ext uri="{FF2B5EF4-FFF2-40B4-BE49-F238E27FC236}">
                <a16:creationId xmlns:a16="http://schemas.microsoft.com/office/drawing/2014/main" id="{A22D73A1-7E22-9604-E00A-8F9D40CC8E9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922086" y="1821054"/>
            <a:ext cx="288000" cy="288000"/>
          </a:xfrm>
          <a:prstGeom prst="rect">
            <a:avLst/>
          </a:prstGeom>
        </p:spPr>
      </p:pic>
      <p:pic>
        <p:nvPicPr>
          <p:cNvPr id="22" name="Graphic 21" descr="Streetcar with solid fill">
            <a:extLst>
              <a:ext uri="{FF2B5EF4-FFF2-40B4-BE49-F238E27FC236}">
                <a16:creationId xmlns:a16="http://schemas.microsoft.com/office/drawing/2014/main" id="{6DA544B1-2462-427D-4C29-05F1F493058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323953" y="1814379"/>
            <a:ext cx="288000" cy="288000"/>
          </a:xfrm>
          <a:prstGeom prst="rect">
            <a:avLst/>
          </a:prstGeom>
        </p:spPr>
      </p:pic>
      <p:pic>
        <p:nvPicPr>
          <p:cNvPr id="24" name="Graphic 23" descr="Car with solid fill">
            <a:extLst>
              <a:ext uri="{FF2B5EF4-FFF2-40B4-BE49-F238E27FC236}">
                <a16:creationId xmlns:a16="http://schemas.microsoft.com/office/drawing/2014/main" id="{2FF43314-852B-D1F1-3C43-0812614D2C72}"/>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89543" y="3579862"/>
            <a:ext cx="288000" cy="288000"/>
          </a:xfrm>
          <a:prstGeom prst="rect">
            <a:avLst/>
          </a:prstGeom>
        </p:spPr>
      </p:pic>
      <p:pic>
        <p:nvPicPr>
          <p:cNvPr id="26" name="Graphic 25" descr="Neighborhood with solid fill">
            <a:extLst>
              <a:ext uri="{FF2B5EF4-FFF2-40B4-BE49-F238E27FC236}">
                <a16:creationId xmlns:a16="http://schemas.microsoft.com/office/drawing/2014/main" id="{0A20621A-C016-DE80-A720-599AC63E9BB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677008" y="3147814"/>
            <a:ext cx="288000" cy="288000"/>
          </a:xfrm>
          <a:prstGeom prst="rect">
            <a:avLst/>
          </a:prstGeom>
        </p:spPr>
      </p:pic>
      <p:sp>
        <p:nvSpPr>
          <p:cNvPr id="27" name="Text Placeholder 2">
            <a:extLst>
              <a:ext uri="{FF2B5EF4-FFF2-40B4-BE49-F238E27FC236}">
                <a16:creationId xmlns:a16="http://schemas.microsoft.com/office/drawing/2014/main" id="{F33F04EB-DB29-1743-CCB3-4B49D598F1C4}"/>
              </a:ext>
            </a:extLst>
          </p:cNvPr>
          <p:cNvSpPr txBox="1">
            <a:spLocks/>
          </p:cNvSpPr>
          <p:nvPr/>
        </p:nvSpPr>
        <p:spPr>
          <a:xfrm>
            <a:off x="792000" y="1198396"/>
            <a:ext cx="7799265" cy="771695"/>
          </a:xfrm>
          <a:prstGeom prst="rect">
            <a:avLst/>
          </a:prstGeom>
        </p:spPr>
        <p:txBody>
          <a:bodyPr lIns="0" tIns="0" rIns="0" bIns="0"/>
          <a:lstStyle>
            <a:lvl1pPr marL="0" indent="0" algn="l" defTabSz="311079" rtl="0" eaLnBrk="1" latinLnBrk="0" hangingPunct="1">
              <a:lnSpc>
                <a:spcPct val="100000"/>
              </a:lnSpc>
              <a:spcBef>
                <a:spcPts val="0"/>
              </a:spcBef>
              <a:spcAft>
                <a:spcPts val="1200"/>
              </a:spcAft>
              <a:buFont typeface="Arial" pitchFamily="34" charset="0"/>
              <a:buNone/>
              <a:defRPr sz="1700" kern="1200">
                <a:solidFill>
                  <a:schemeClr val="tx1"/>
                </a:solidFill>
                <a:latin typeface="+mn-lt"/>
                <a:ea typeface="+mn-ea"/>
                <a:cs typeface="+mn-cs"/>
              </a:defRPr>
            </a:lvl1pPr>
            <a:lvl2pPr marL="155540" indent="0" algn="l" defTabSz="311079" rtl="0" eaLnBrk="1" latinLnBrk="0" hangingPunct="1">
              <a:lnSpc>
                <a:spcPct val="100000"/>
              </a:lnSpc>
              <a:spcBef>
                <a:spcPts val="0"/>
              </a:spcBef>
              <a:spcAft>
                <a:spcPts val="1200"/>
              </a:spcAft>
              <a:buFont typeface="Arial" pitchFamily="34" charset="0"/>
              <a:buNone/>
              <a:defRPr sz="1700" kern="1200">
                <a:solidFill>
                  <a:schemeClr val="tx1"/>
                </a:solidFill>
                <a:latin typeface="+mn-lt"/>
                <a:ea typeface="+mn-ea"/>
                <a:cs typeface="+mn-cs"/>
              </a:defRPr>
            </a:lvl2pPr>
            <a:lvl3pPr marL="311079" indent="0" algn="l" defTabSz="311079" rtl="0" eaLnBrk="1" latinLnBrk="0" hangingPunct="1">
              <a:lnSpc>
                <a:spcPct val="100000"/>
              </a:lnSpc>
              <a:spcBef>
                <a:spcPts val="0"/>
              </a:spcBef>
              <a:spcAft>
                <a:spcPts val="1200"/>
              </a:spcAft>
              <a:buFont typeface="Arial" pitchFamily="34" charset="0"/>
              <a:buNone/>
              <a:defRPr sz="1700" kern="1200">
                <a:solidFill>
                  <a:schemeClr val="tx1"/>
                </a:solidFill>
                <a:latin typeface="+mn-lt"/>
                <a:ea typeface="+mn-ea"/>
                <a:cs typeface="+mn-cs"/>
              </a:defRPr>
            </a:lvl3pPr>
            <a:lvl4pPr marL="466618" indent="0" algn="l" defTabSz="311079" rtl="0" eaLnBrk="1" latinLnBrk="0" hangingPunct="1">
              <a:lnSpc>
                <a:spcPct val="100000"/>
              </a:lnSpc>
              <a:spcBef>
                <a:spcPts val="0"/>
              </a:spcBef>
              <a:spcAft>
                <a:spcPts val="1200"/>
              </a:spcAft>
              <a:buFont typeface="Arial" pitchFamily="34" charset="0"/>
              <a:buNone/>
              <a:defRPr sz="1700" kern="1200">
                <a:solidFill>
                  <a:schemeClr val="tx1"/>
                </a:solidFill>
                <a:latin typeface="+mn-lt"/>
                <a:ea typeface="+mn-ea"/>
                <a:cs typeface="+mn-cs"/>
              </a:defRPr>
            </a:lvl4pPr>
            <a:lvl5pPr marL="622157" indent="0" algn="l" defTabSz="311079" rtl="0" eaLnBrk="1" latinLnBrk="0" hangingPunct="1">
              <a:lnSpc>
                <a:spcPct val="100000"/>
              </a:lnSpc>
              <a:spcBef>
                <a:spcPts val="0"/>
              </a:spcBef>
              <a:spcAft>
                <a:spcPts val="1200"/>
              </a:spcAft>
              <a:buFont typeface="Arial" pitchFamily="34" charset="0"/>
              <a:buNone/>
              <a:defRPr sz="170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sz="1600"/>
              <a:t>Here are the features we came up with. Did you miss any? Did you think of any more?</a:t>
            </a:r>
          </a:p>
        </p:txBody>
      </p:sp>
    </p:spTree>
    <p:extLst>
      <p:ext uri="{BB962C8B-B14F-4D97-AF65-F5344CB8AC3E}">
        <p14:creationId xmlns:p14="http://schemas.microsoft.com/office/powerpoint/2010/main" val="218616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FCDDC7A-364A-DF20-0485-0F31DB4FE11A}"/>
              </a:ext>
            </a:extLst>
          </p:cNvPr>
          <p:cNvSpPr>
            <a:spLocks noGrp="1"/>
          </p:cNvSpPr>
          <p:nvPr>
            <p:ph type="pic" sz="quarter" idx="10"/>
          </p:nvPr>
        </p:nvSpPr>
        <p:spPr/>
        <p:txBody>
          <a:bodyPr/>
          <a:lstStyle/>
          <a:p>
            <a:endParaRPr lang="en-GB"/>
          </a:p>
        </p:txBody>
      </p:sp>
      <p:sp>
        <p:nvSpPr>
          <p:cNvPr id="4" name="Text Placeholder 3"/>
          <p:cNvSpPr>
            <a:spLocks noGrp="1"/>
          </p:cNvSpPr>
          <p:nvPr>
            <p:ph type="body" sz="quarter" idx="11"/>
          </p:nvPr>
        </p:nvSpPr>
        <p:spPr/>
        <p:txBody>
          <a:bodyPr/>
          <a:lstStyle/>
          <a:p>
            <a:r>
              <a:rPr lang="en-GB" sz="3600"/>
              <a:t>Route Planning</a:t>
            </a:r>
          </a:p>
        </p:txBody>
      </p:sp>
      <p:sp>
        <p:nvSpPr>
          <p:cNvPr id="3" name="Text Placeholder 2"/>
          <p:cNvSpPr>
            <a:spLocks noGrp="1"/>
          </p:cNvSpPr>
          <p:nvPr>
            <p:ph type="body" sz="quarter" idx="12"/>
          </p:nvPr>
        </p:nvSpPr>
        <p:spPr/>
        <p:txBody>
          <a:bodyPr>
            <a:normAutofit fontScale="92500"/>
          </a:bodyPr>
          <a:lstStyle/>
          <a:p>
            <a:r>
              <a:rPr lang="en-GB" sz="2000">
                <a:solidFill>
                  <a:srgbClr val="CB3B95"/>
                </a:solidFill>
              </a:rPr>
              <a:t>Your 20-minute neighbourhood</a:t>
            </a:r>
          </a:p>
          <a:p>
            <a:r>
              <a:rPr lang="en-GB" sz="1900" b="0"/>
              <a:t>Where do you want to go?</a:t>
            </a:r>
          </a:p>
        </p:txBody>
      </p:sp>
      <p:pic>
        <p:nvPicPr>
          <p:cNvPr id="1026" name="Picture 2" descr="What is a 20-minute neighbourhood?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5735" r="25972"/>
          <a:stretch/>
        </p:blipFill>
        <p:spPr bwMode="auto">
          <a:xfrm>
            <a:off x="4748973" y="10625"/>
            <a:ext cx="4392488" cy="5116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5C25D592-988C-572D-1113-8567F9029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000" y="4291230"/>
            <a:ext cx="1620000" cy="615468"/>
          </a:xfrm>
          <a:prstGeom prst="rect">
            <a:avLst/>
          </a:prstGeom>
        </p:spPr>
      </p:pic>
    </p:spTree>
    <p:extLst>
      <p:ext uri="{BB962C8B-B14F-4D97-AF65-F5344CB8AC3E}">
        <p14:creationId xmlns:p14="http://schemas.microsoft.com/office/powerpoint/2010/main" val="339424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Your 20-minute Neighbourhood</a:t>
            </a:r>
          </a:p>
        </p:txBody>
      </p:sp>
      <p:sp>
        <p:nvSpPr>
          <p:cNvPr id="3" name="Text Placeholder 2"/>
          <p:cNvSpPr>
            <a:spLocks noGrp="1"/>
          </p:cNvSpPr>
          <p:nvPr>
            <p:ph type="body" sz="quarter" idx="11"/>
          </p:nvPr>
        </p:nvSpPr>
        <p:spPr>
          <a:xfrm>
            <a:off x="792001" y="1295999"/>
            <a:ext cx="4500080" cy="2931513"/>
          </a:xfrm>
        </p:spPr>
        <p:txBody>
          <a:bodyPr lIns="0" tIns="0" rIns="0" bIns="0" anchor="t"/>
          <a:lstStyle/>
          <a:p>
            <a:r>
              <a:rPr lang="en-GB"/>
              <a:t>Using your map, work out a walking route to take you round your 20-minute neighbourhood.</a:t>
            </a:r>
          </a:p>
          <a:p>
            <a:r>
              <a:rPr lang="en-GB"/>
              <a:t>Think about the different things you want to find in your neighbourhood. </a:t>
            </a:r>
          </a:p>
          <a:p>
            <a:pPr marL="342900" indent="-342900">
              <a:spcAft>
                <a:spcPts val="600"/>
              </a:spcAft>
              <a:buClr>
                <a:srgbClr val="CB3B95"/>
              </a:buClr>
              <a:buFont typeface="Arial" panose="020B0604020202020204" pitchFamily="34" charset="0"/>
              <a:buChar char="•"/>
            </a:pPr>
            <a:r>
              <a:rPr lang="en-GB"/>
              <a:t>Places of work/education</a:t>
            </a:r>
          </a:p>
          <a:p>
            <a:pPr marL="342900" indent="-342900">
              <a:spcAft>
                <a:spcPts val="600"/>
              </a:spcAft>
              <a:buClr>
                <a:srgbClr val="CB3B95"/>
              </a:buClr>
              <a:buFont typeface="Arial" panose="020B0604020202020204" pitchFamily="34" charset="0"/>
              <a:buChar char="•"/>
            </a:pPr>
            <a:r>
              <a:rPr lang="en-GB"/>
              <a:t>Places we need</a:t>
            </a:r>
          </a:p>
          <a:p>
            <a:pPr marL="342900" indent="-342900">
              <a:spcAft>
                <a:spcPts val="600"/>
              </a:spcAft>
              <a:buClr>
                <a:srgbClr val="CB3B95"/>
              </a:buClr>
              <a:buFont typeface="Arial" panose="020B0604020202020204" pitchFamily="34" charset="0"/>
              <a:buChar char="•"/>
            </a:pPr>
            <a:r>
              <a:rPr lang="en-GB"/>
              <a:t>Places we want</a:t>
            </a:r>
          </a:p>
          <a:p>
            <a:pPr marL="342900" indent="-342900">
              <a:spcAft>
                <a:spcPts val="600"/>
              </a:spcAft>
              <a:buClr>
                <a:srgbClr val="CB3B95"/>
              </a:buClr>
              <a:buFont typeface="Arial" panose="020B0604020202020204" pitchFamily="34" charset="0"/>
              <a:buChar char="•"/>
            </a:pPr>
            <a:r>
              <a:rPr lang="en-GB"/>
              <a:t>Where we live</a:t>
            </a:r>
          </a:p>
          <a:p>
            <a:pPr marL="342900" indent="-342900">
              <a:spcAft>
                <a:spcPts val="600"/>
              </a:spcAft>
              <a:buClr>
                <a:srgbClr val="CB3B95"/>
              </a:buClr>
              <a:buFont typeface="Arial" panose="020B0604020202020204" pitchFamily="34" charset="0"/>
              <a:buChar char="•"/>
            </a:pPr>
            <a:r>
              <a:rPr lang="en-GB"/>
              <a:t>How we get there</a:t>
            </a:r>
          </a:p>
        </p:txBody>
      </p:sp>
      <p:pic>
        <p:nvPicPr>
          <p:cNvPr id="7" name="Picture 6" descr="Logo&#10;&#10;Description automatically generated">
            <a:extLst>
              <a:ext uri="{FF2B5EF4-FFF2-40B4-BE49-F238E27FC236}">
                <a16:creationId xmlns:a16="http://schemas.microsoft.com/office/drawing/2014/main" id="{3C11BD36-E9C3-E96C-27C6-6F5C43BA9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pic>
        <p:nvPicPr>
          <p:cNvPr id="5" name="Picture 4">
            <a:extLst>
              <a:ext uri="{FF2B5EF4-FFF2-40B4-BE49-F238E27FC236}">
                <a16:creationId xmlns:a16="http://schemas.microsoft.com/office/drawing/2014/main" id="{EE89F1F3-AAE8-8546-3E05-051FBDC282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433" b="23794"/>
          <a:stretch/>
        </p:blipFill>
        <p:spPr bwMode="auto">
          <a:xfrm>
            <a:off x="5148064" y="1295999"/>
            <a:ext cx="3831764" cy="295543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9277083-FD3D-EE85-37B8-4E6402E72B81}"/>
              </a:ext>
            </a:extLst>
          </p:cNvPr>
          <p:cNvSpPr txBox="1"/>
          <p:nvPr/>
        </p:nvSpPr>
        <p:spPr>
          <a:xfrm>
            <a:off x="5148064" y="4249654"/>
            <a:ext cx="2873828" cy="253916"/>
          </a:xfrm>
          <a:prstGeom prst="rect">
            <a:avLst/>
          </a:prstGeom>
          <a:noFill/>
        </p:spPr>
        <p:txBody>
          <a:bodyPr wrap="square" rtlCol="0">
            <a:spAutoFit/>
          </a:bodyPr>
          <a:lstStyle/>
          <a:p>
            <a:r>
              <a:rPr lang="en-GB" sz="1050" b="0" i="1" u="none" strike="noStrike" baseline="0">
                <a:solidFill>
                  <a:srgbClr val="44536A"/>
                </a:solidFill>
                <a:latin typeface="Arial" panose="020B0604020202020204" pitchFamily="34" charset="0"/>
              </a:rPr>
              <a:t>Figure 1: Radius map created using </a:t>
            </a:r>
            <a:r>
              <a:rPr lang="en-GB" sz="1050" b="0" i="1" u="none" strike="noStrike" baseline="0" err="1">
                <a:solidFill>
                  <a:srgbClr val="44536A"/>
                </a:solidFill>
                <a:latin typeface="Arial" panose="020B0604020202020204" pitchFamily="34" charset="0"/>
              </a:rPr>
              <a:t>CalcMap</a:t>
            </a:r>
            <a:r>
              <a:rPr lang="en-GB" sz="1050" b="0" i="1" u="none" strike="noStrike" baseline="0">
                <a:solidFill>
                  <a:srgbClr val="44536A"/>
                </a:solidFill>
                <a:latin typeface="Arial" panose="020B0604020202020204" pitchFamily="34" charset="0"/>
              </a:rPr>
              <a:t> </a:t>
            </a:r>
            <a:endParaRPr lang="en-GB" sz="900"/>
          </a:p>
        </p:txBody>
      </p:sp>
    </p:spTree>
    <p:extLst>
      <p:ext uri="{BB962C8B-B14F-4D97-AF65-F5344CB8AC3E}">
        <p14:creationId xmlns:p14="http://schemas.microsoft.com/office/powerpoint/2010/main" val="35730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Your 20 Minute Neighbourhood</a:t>
            </a:r>
          </a:p>
        </p:txBody>
      </p:sp>
      <p:sp>
        <p:nvSpPr>
          <p:cNvPr id="3" name="Text Placeholder 2"/>
          <p:cNvSpPr>
            <a:spLocks noGrp="1"/>
          </p:cNvSpPr>
          <p:nvPr>
            <p:ph type="body" sz="quarter" idx="11"/>
          </p:nvPr>
        </p:nvSpPr>
        <p:spPr>
          <a:xfrm>
            <a:off x="792000" y="1198396"/>
            <a:ext cx="7799265" cy="288185"/>
          </a:xfrm>
        </p:spPr>
        <p:txBody>
          <a:bodyPr/>
          <a:lstStyle/>
          <a:p>
            <a:r>
              <a:rPr lang="en-GB"/>
              <a:t>Divide into groups to focus on different aspects of a 20-minute neighbourhood.</a:t>
            </a:r>
          </a:p>
        </p:txBody>
      </p:sp>
      <p:pic>
        <p:nvPicPr>
          <p:cNvPr id="5" name="Picture 4" descr="Logo&#10;&#10;Description automatically generated">
            <a:extLst>
              <a:ext uri="{FF2B5EF4-FFF2-40B4-BE49-F238E27FC236}">
                <a16:creationId xmlns:a16="http://schemas.microsoft.com/office/drawing/2014/main" id="{BAE63521-7774-DF93-9836-C3846D493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
        <p:nvSpPr>
          <p:cNvPr id="4" name="TextBox 3">
            <a:extLst>
              <a:ext uri="{FF2B5EF4-FFF2-40B4-BE49-F238E27FC236}">
                <a16:creationId xmlns:a16="http://schemas.microsoft.com/office/drawing/2014/main" id="{ACD2B6C0-7F41-5436-C764-147743D71B3F}"/>
              </a:ext>
            </a:extLst>
          </p:cNvPr>
          <p:cNvSpPr txBox="1"/>
          <p:nvPr/>
        </p:nvSpPr>
        <p:spPr>
          <a:xfrm>
            <a:off x="2386177" y="1556778"/>
            <a:ext cx="1512000" cy="288000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spcAft>
                <a:spcPts val="600"/>
              </a:spcAft>
            </a:pPr>
            <a:r>
              <a:rPr lang="en-GB" sz="1200" b="1"/>
              <a:t>Places we need</a:t>
            </a:r>
          </a:p>
          <a:p>
            <a:pPr>
              <a:spcAft>
                <a:spcPts val="600"/>
              </a:spcAft>
            </a:pPr>
            <a:r>
              <a:rPr lang="en-GB" sz="1200"/>
              <a:t>Health</a:t>
            </a:r>
          </a:p>
          <a:p>
            <a:pPr marL="171450" indent="-171450">
              <a:spcAft>
                <a:spcPts val="300"/>
              </a:spcAft>
              <a:buFont typeface="Arial" panose="020B0604020202020204" pitchFamily="34" charset="0"/>
              <a:buChar char="•"/>
            </a:pPr>
            <a:r>
              <a:rPr lang="en-GB" sz="1200"/>
              <a:t>Doctors</a:t>
            </a:r>
          </a:p>
          <a:p>
            <a:pPr marL="171450" indent="-171450">
              <a:spcAft>
                <a:spcPts val="300"/>
              </a:spcAft>
              <a:buFont typeface="Arial" panose="020B0604020202020204" pitchFamily="34" charset="0"/>
              <a:buChar char="•"/>
            </a:pPr>
            <a:r>
              <a:rPr lang="en-GB" sz="1200"/>
              <a:t>Dentists</a:t>
            </a:r>
          </a:p>
          <a:p>
            <a:pPr marL="171450" indent="-171450">
              <a:spcAft>
                <a:spcPts val="300"/>
              </a:spcAft>
              <a:buFont typeface="Arial" panose="020B0604020202020204" pitchFamily="34" charset="0"/>
              <a:buChar char="•"/>
            </a:pPr>
            <a:r>
              <a:rPr lang="en-GB" sz="1200"/>
              <a:t>Pharmacy</a:t>
            </a:r>
          </a:p>
          <a:p>
            <a:pPr>
              <a:spcAft>
                <a:spcPts val="600"/>
              </a:spcAft>
            </a:pPr>
            <a:r>
              <a:rPr lang="en-GB" sz="1200"/>
              <a:t>Food</a:t>
            </a:r>
          </a:p>
          <a:p>
            <a:pPr marL="171450" indent="-171450">
              <a:spcAft>
                <a:spcPts val="300"/>
              </a:spcAft>
              <a:buFont typeface="Arial" panose="020B0604020202020204" pitchFamily="34" charset="0"/>
              <a:buChar char="•"/>
            </a:pPr>
            <a:r>
              <a:rPr lang="en-GB" sz="1200"/>
              <a:t>Shops </a:t>
            </a:r>
          </a:p>
          <a:p>
            <a:pPr marL="171450" indent="-171450">
              <a:spcAft>
                <a:spcPts val="300"/>
              </a:spcAft>
              <a:buFont typeface="Arial" panose="020B0604020202020204" pitchFamily="34" charset="0"/>
              <a:buChar char="•"/>
            </a:pPr>
            <a:r>
              <a:rPr lang="en-GB" sz="1200"/>
              <a:t>Places to eat</a:t>
            </a:r>
          </a:p>
          <a:p>
            <a:pPr>
              <a:spcAft>
                <a:spcPts val="600"/>
              </a:spcAft>
            </a:pPr>
            <a:r>
              <a:rPr lang="en-GB" sz="1200"/>
              <a:t>Money</a:t>
            </a:r>
          </a:p>
          <a:p>
            <a:pPr marL="171450" indent="-171450">
              <a:spcAft>
                <a:spcPts val="300"/>
              </a:spcAft>
              <a:buFont typeface="Arial" panose="020B0604020202020204" pitchFamily="34" charset="0"/>
              <a:buChar char="•"/>
            </a:pPr>
            <a:r>
              <a:rPr lang="en-GB" sz="1200"/>
              <a:t>Banks</a:t>
            </a:r>
          </a:p>
          <a:p>
            <a:pPr marL="171450" indent="-171450">
              <a:spcAft>
                <a:spcPts val="300"/>
              </a:spcAft>
              <a:buFont typeface="Arial" panose="020B0604020202020204" pitchFamily="34" charset="0"/>
              <a:buChar char="•"/>
            </a:pPr>
            <a:r>
              <a:rPr lang="en-GB" sz="1200"/>
              <a:t>Post Offices</a:t>
            </a:r>
          </a:p>
        </p:txBody>
      </p:sp>
      <p:sp>
        <p:nvSpPr>
          <p:cNvPr id="6" name="TextBox 5">
            <a:extLst>
              <a:ext uri="{FF2B5EF4-FFF2-40B4-BE49-F238E27FC236}">
                <a16:creationId xmlns:a16="http://schemas.microsoft.com/office/drawing/2014/main" id="{17B35681-29D2-882D-D4F1-3AF49D63B8CC}"/>
              </a:ext>
            </a:extLst>
          </p:cNvPr>
          <p:cNvSpPr txBox="1"/>
          <p:nvPr/>
        </p:nvSpPr>
        <p:spPr>
          <a:xfrm>
            <a:off x="3959624" y="1563958"/>
            <a:ext cx="1512000" cy="288000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Aft>
                <a:spcPts val="600"/>
              </a:spcAft>
            </a:pPr>
            <a:r>
              <a:rPr lang="en-GB" sz="1200" b="1"/>
              <a:t>Places we want</a:t>
            </a:r>
          </a:p>
          <a:p>
            <a:pPr>
              <a:spcAft>
                <a:spcPts val="600"/>
              </a:spcAft>
            </a:pPr>
            <a:r>
              <a:rPr lang="en-GB" sz="1200"/>
              <a:t>Entertainment</a:t>
            </a:r>
          </a:p>
          <a:p>
            <a:pPr marL="171450" indent="-171450">
              <a:spcAft>
                <a:spcPts val="300"/>
              </a:spcAft>
              <a:buFont typeface="Arial" panose="020B0604020202020204" pitchFamily="34" charset="0"/>
              <a:buChar char="•"/>
            </a:pPr>
            <a:r>
              <a:rPr lang="en-GB" sz="1200"/>
              <a:t>Cinema/theatre</a:t>
            </a:r>
          </a:p>
          <a:p>
            <a:pPr marL="171450" indent="-171450">
              <a:spcAft>
                <a:spcPts val="300"/>
              </a:spcAft>
              <a:buFont typeface="Arial" panose="020B0604020202020204" pitchFamily="34" charset="0"/>
              <a:buChar char="•"/>
            </a:pPr>
            <a:r>
              <a:rPr lang="en-GB" sz="1200"/>
              <a:t>Community halls</a:t>
            </a:r>
          </a:p>
          <a:p>
            <a:pPr marL="171450" indent="-171450">
              <a:spcAft>
                <a:spcPts val="300"/>
              </a:spcAft>
              <a:buFont typeface="Arial" panose="020B0604020202020204" pitchFamily="34" charset="0"/>
              <a:buChar char="•"/>
            </a:pPr>
            <a:r>
              <a:rPr lang="en-GB" sz="1200"/>
              <a:t>Religious spaces</a:t>
            </a:r>
          </a:p>
          <a:p>
            <a:pPr>
              <a:spcAft>
                <a:spcPts val="600"/>
              </a:spcAft>
            </a:pPr>
            <a:r>
              <a:rPr lang="en-GB" sz="1200"/>
              <a:t>Sport</a:t>
            </a:r>
          </a:p>
          <a:p>
            <a:pPr marL="171450" indent="-171450">
              <a:spcAft>
                <a:spcPts val="300"/>
              </a:spcAft>
              <a:buFont typeface="Arial" panose="020B0604020202020204" pitchFamily="34" charset="0"/>
              <a:buChar char="•"/>
            </a:pPr>
            <a:r>
              <a:rPr lang="en-GB" sz="1200"/>
              <a:t>Sport fields</a:t>
            </a:r>
          </a:p>
          <a:p>
            <a:pPr marL="171450" indent="-171450">
              <a:spcAft>
                <a:spcPts val="300"/>
              </a:spcAft>
              <a:buFont typeface="Arial" panose="020B0604020202020204" pitchFamily="34" charset="0"/>
              <a:buChar char="•"/>
            </a:pPr>
            <a:r>
              <a:rPr lang="en-GB" sz="1200"/>
              <a:t>Swimming pools</a:t>
            </a:r>
          </a:p>
          <a:p>
            <a:pPr>
              <a:spcAft>
                <a:spcPts val="600"/>
              </a:spcAft>
            </a:pPr>
            <a:r>
              <a:rPr lang="en-GB" sz="1200"/>
              <a:t>Outside</a:t>
            </a:r>
          </a:p>
          <a:p>
            <a:pPr marL="171450" indent="-171450">
              <a:spcAft>
                <a:spcPts val="300"/>
              </a:spcAft>
              <a:buFont typeface="Arial" panose="020B0604020202020204" pitchFamily="34" charset="0"/>
              <a:buChar char="•"/>
            </a:pPr>
            <a:r>
              <a:rPr lang="en-GB" sz="1200"/>
              <a:t>Public parks</a:t>
            </a:r>
          </a:p>
          <a:p>
            <a:pPr marL="171450" indent="-171450">
              <a:spcAft>
                <a:spcPts val="300"/>
              </a:spcAft>
              <a:buFont typeface="Arial" panose="020B0604020202020204" pitchFamily="34" charset="0"/>
              <a:buChar char="•"/>
            </a:pPr>
            <a:r>
              <a:rPr lang="en-GB" sz="1200"/>
              <a:t>Playgrounds</a:t>
            </a:r>
          </a:p>
          <a:p>
            <a:pPr marL="171450" indent="-171450">
              <a:spcAft>
                <a:spcPts val="300"/>
              </a:spcAft>
              <a:buFont typeface="Arial" panose="020B0604020202020204" pitchFamily="34" charset="0"/>
              <a:buChar char="•"/>
            </a:pPr>
            <a:r>
              <a:rPr lang="en-GB" sz="1200"/>
              <a:t>Hang-out spaces</a:t>
            </a:r>
          </a:p>
        </p:txBody>
      </p:sp>
      <p:sp>
        <p:nvSpPr>
          <p:cNvPr id="7" name="TextBox 6">
            <a:extLst>
              <a:ext uri="{FF2B5EF4-FFF2-40B4-BE49-F238E27FC236}">
                <a16:creationId xmlns:a16="http://schemas.microsoft.com/office/drawing/2014/main" id="{36B1BB0E-B9E6-94D9-1F2A-1218AC465DE1}"/>
              </a:ext>
            </a:extLst>
          </p:cNvPr>
          <p:cNvSpPr txBox="1"/>
          <p:nvPr/>
        </p:nvSpPr>
        <p:spPr>
          <a:xfrm>
            <a:off x="5550297" y="1563955"/>
            <a:ext cx="1512000" cy="288000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600"/>
              </a:spcAft>
            </a:pPr>
            <a:r>
              <a:rPr lang="en-GB" sz="1200" b="1"/>
              <a:t>Places to live</a:t>
            </a:r>
          </a:p>
          <a:p>
            <a:pPr>
              <a:spcAft>
                <a:spcPts val="600"/>
              </a:spcAft>
            </a:pPr>
            <a:r>
              <a:rPr lang="en-GB" sz="1200"/>
              <a:t>Houses</a:t>
            </a:r>
          </a:p>
          <a:p>
            <a:pPr marL="171450" indent="-171450">
              <a:spcAft>
                <a:spcPts val="300"/>
              </a:spcAft>
              <a:buFont typeface="Arial" panose="020B0604020202020204" pitchFamily="34" charset="0"/>
              <a:buChar char="•"/>
            </a:pPr>
            <a:r>
              <a:rPr lang="en-GB" sz="1200"/>
              <a:t>Well maintained</a:t>
            </a:r>
          </a:p>
          <a:p>
            <a:pPr marL="171450" indent="-171450">
              <a:spcAft>
                <a:spcPts val="300"/>
              </a:spcAft>
              <a:buFont typeface="Arial" panose="020B0604020202020204" pitchFamily="34" charset="0"/>
              <a:buChar char="•"/>
            </a:pPr>
            <a:r>
              <a:rPr lang="en-GB" sz="1200"/>
              <a:t>Different types</a:t>
            </a:r>
          </a:p>
          <a:p>
            <a:pPr marL="171450" lvl="1" indent="-171450">
              <a:spcAft>
                <a:spcPts val="300"/>
              </a:spcAft>
              <a:buFont typeface="Arial" panose="020B0604020202020204" pitchFamily="34" charset="0"/>
              <a:buChar char="•"/>
            </a:pPr>
            <a:r>
              <a:rPr lang="en-GB" sz="1200"/>
              <a:t>Flats</a:t>
            </a:r>
          </a:p>
          <a:p>
            <a:pPr marL="171450" lvl="1" indent="-171450">
              <a:spcAft>
                <a:spcPts val="300"/>
              </a:spcAft>
              <a:buFont typeface="Arial" panose="020B0604020202020204" pitchFamily="34" charset="0"/>
              <a:buChar char="•"/>
            </a:pPr>
            <a:r>
              <a:rPr lang="en-GB" sz="1200"/>
              <a:t>Houses</a:t>
            </a:r>
          </a:p>
          <a:p>
            <a:pPr marL="171450" lvl="1" indent="-171450">
              <a:spcAft>
                <a:spcPts val="300"/>
              </a:spcAft>
              <a:buFont typeface="Arial" panose="020B0604020202020204" pitchFamily="34" charset="0"/>
              <a:buChar char="•"/>
            </a:pPr>
            <a:r>
              <a:rPr lang="en-GB" sz="1200"/>
              <a:t>Care homes</a:t>
            </a:r>
          </a:p>
          <a:p>
            <a:pPr>
              <a:spcAft>
                <a:spcPts val="600"/>
              </a:spcAft>
            </a:pPr>
            <a:r>
              <a:rPr lang="en-GB" sz="1200"/>
              <a:t>Streets</a:t>
            </a:r>
          </a:p>
          <a:p>
            <a:pPr marL="171450" indent="-171450">
              <a:spcAft>
                <a:spcPts val="300"/>
              </a:spcAft>
              <a:buFont typeface="Arial" panose="020B0604020202020204" pitchFamily="34" charset="0"/>
              <a:buChar char="•"/>
            </a:pPr>
            <a:r>
              <a:rPr lang="en-GB" sz="1200"/>
              <a:t>Clean and tidy</a:t>
            </a:r>
          </a:p>
          <a:p>
            <a:pPr marL="171450" indent="-171450">
              <a:spcAft>
                <a:spcPts val="300"/>
              </a:spcAft>
              <a:buFont typeface="Arial" panose="020B0604020202020204" pitchFamily="34" charset="0"/>
              <a:buChar char="•"/>
            </a:pPr>
            <a:r>
              <a:rPr lang="en-GB" sz="1200"/>
              <a:t>Trees and plants</a:t>
            </a:r>
          </a:p>
          <a:p>
            <a:pPr marL="171450" indent="-171450">
              <a:spcAft>
                <a:spcPts val="300"/>
              </a:spcAft>
              <a:buFont typeface="Arial" panose="020B0604020202020204" pitchFamily="34" charset="0"/>
              <a:buChar char="•"/>
            </a:pPr>
            <a:r>
              <a:rPr lang="en-GB" sz="1200"/>
              <a:t>Feeling safe</a:t>
            </a:r>
          </a:p>
          <a:p>
            <a:pPr marL="171450" indent="-171450">
              <a:spcAft>
                <a:spcPts val="600"/>
              </a:spcAft>
              <a:buFont typeface="Arial" panose="020B0604020202020204" pitchFamily="34" charset="0"/>
              <a:buChar char="•"/>
            </a:pPr>
            <a:endParaRPr lang="en-GB" sz="1200"/>
          </a:p>
        </p:txBody>
      </p:sp>
      <p:sp>
        <p:nvSpPr>
          <p:cNvPr id="8" name="TextBox 7">
            <a:extLst>
              <a:ext uri="{FF2B5EF4-FFF2-40B4-BE49-F238E27FC236}">
                <a16:creationId xmlns:a16="http://schemas.microsoft.com/office/drawing/2014/main" id="{B4EBAE85-D6D2-315F-DA9D-AC5B6CBF0339}"/>
              </a:ext>
            </a:extLst>
          </p:cNvPr>
          <p:cNvSpPr txBox="1"/>
          <p:nvPr/>
        </p:nvSpPr>
        <p:spPr>
          <a:xfrm>
            <a:off x="7140970" y="1561559"/>
            <a:ext cx="1512000" cy="288000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Aft>
                <a:spcPts val="600"/>
              </a:spcAft>
            </a:pPr>
            <a:r>
              <a:rPr lang="en-GB" sz="1200" b="1"/>
              <a:t>How we get about</a:t>
            </a:r>
          </a:p>
          <a:p>
            <a:pPr>
              <a:spcAft>
                <a:spcPts val="600"/>
              </a:spcAft>
            </a:pPr>
            <a:r>
              <a:rPr lang="en-GB" sz="1200"/>
              <a:t>Public Transport</a:t>
            </a:r>
          </a:p>
          <a:p>
            <a:pPr marL="171450" indent="-171450">
              <a:spcAft>
                <a:spcPts val="300"/>
              </a:spcAft>
              <a:buFont typeface="Arial" panose="020B0604020202020204" pitchFamily="34" charset="0"/>
              <a:buChar char="•"/>
            </a:pPr>
            <a:r>
              <a:rPr lang="en-GB" sz="1200"/>
              <a:t>Buses, trams, trains</a:t>
            </a:r>
          </a:p>
          <a:p>
            <a:pPr>
              <a:spcAft>
                <a:spcPts val="600"/>
              </a:spcAft>
            </a:pPr>
            <a:r>
              <a:rPr lang="en-GB" sz="1200"/>
              <a:t>Active Transport</a:t>
            </a:r>
          </a:p>
          <a:p>
            <a:pPr marL="171450" indent="-171450">
              <a:spcAft>
                <a:spcPts val="300"/>
              </a:spcAft>
              <a:buFont typeface="Arial" panose="020B0604020202020204" pitchFamily="34" charset="0"/>
              <a:buChar char="•"/>
            </a:pPr>
            <a:r>
              <a:rPr lang="en-GB" sz="1200"/>
              <a:t>Cycle lanes</a:t>
            </a:r>
          </a:p>
          <a:p>
            <a:pPr marL="171450" indent="-171450">
              <a:spcAft>
                <a:spcPts val="300"/>
              </a:spcAft>
              <a:buFont typeface="Arial" panose="020B0604020202020204" pitchFamily="34" charset="0"/>
              <a:buChar char="•"/>
            </a:pPr>
            <a:r>
              <a:rPr lang="en-GB" sz="1200"/>
              <a:t>Footpaths and pavements</a:t>
            </a:r>
          </a:p>
          <a:p>
            <a:pPr marL="171450" indent="-171450">
              <a:spcAft>
                <a:spcPts val="300"/>
              </a:spcAft>
              <a:buFont typeface="Arial" panose="020B0604020202020204" pitchFamily="34" charset="0"/>
              <a:buChar char="•"/>
            </a:pPr>
            <a:r>
              <a:rPr lang="en-GB" sz="1200"/>
              <a:t>Safe crossings</a:t>
            </a:r>
          </a:p>
          <a:p>
            <a:pPr>
              <a:spcAft>
                <a:spcPts val="600"/>
              </a:spcAft>
            </a:pPr>
            <a:r>
              <a:rPr lang="en-GB" sz="1200"/>
              <a:t>Cars</a:t>
            </a:r>
          </a:p>
          <a:p>
            <a:pPr marL="171450" indent="-171450">
              <a:spcAft>
                <a:spcPts val="300"/>
              </a:spcAft>
              <a:buFont typeface="Arial" panose="020B0604020202020204" pitchFamily="34" charset="0"/>
              <a:buChar char="•"/>
            </a:pPr>
            <a:r>
              <a:rPr lang="en-GB" sz="1200"/>
              <a:t>Slow speeds</a:t>
            </a:r>
          </a:p>
          <a:p>
            <a:pPr marL="171450" indent="-171450">
              <a:spcAft>
                <a:spcPts val="300"/>
              </a:spcAft>
              <a:buFont typeface="Arial" panose="020B0604020202020204" pitchFamily="34" charset="0"/>
              <a:buChar char="•"/>
            </a:pPr>
            <a:r>
              <a:rPr lang="en-GB" sz="1200"/>
              <a:t>Reduced traffic</a:t>
            </a:r>
          </a:p>
        </p:txBody>
      </p:sp>
      <p:sp>
        <p:nvSpPr>
          <p:cNvPr id="14" name="TextBox 13">
            <a:extLst>
              <a:ext uri="{FF2B5EF4-FFF2-40B4-BE49-F238E27FC236}">
                <a16:creationId xmlns:a16="http://schemas.microsoft.com/office/drawing/2014/main" id="{7D20AD48-C0CD-E5CC-7065-3AA8E574F1F0}"/>
              </a:ext>
            </a:extLst>
          </p:cNvPr>
          <p:cNvSpPr txBox="1"/>
          <p:nvPr/>
        </p:nvSpPr>
        <p:spPr>
          <a:xfrm>
            <a:off x="778278" y="1556778"/>
            <a:ext cx="1512000" cy="2880000"/>
          </a:xfrm>
          <a:prstGeom prst="rect">
            <a:avLst/>
          </a:prstGeom>
          <a:ln>
            <a:solidFill>
              <a:srgbClr val="CB3B9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spcBef>
                <a:spcPts val="600"/>
              </a:spcBef>
              <a:spcAft>
                <a:spcPts val="600"/>
              </a:spcAft>
            </a:pPr>
            <a:r>
              <a:rPr lang="en-GB" sz="1200" b="1"/>
              <a:t>Work / Learning</a:t>
            </a:r>
          </a:p>
          <a:p>
            <a:pPr>
              <a:spcAft>
                <a:spcPts val="600"/>
              </a:spcAft>
            </a:pPr>
            <a:r>
              <a:rPr lang="en-GB" sz="1200"/>
              <a:t>Education</a:t>
            </a:r>
          </a:p>
          <a:p>
            <a:pPr marL="171450" indent="-171450">
              <a:spcAft>
                <a:spcPts val="300"/>
              </a:spcAft>
              <a:buFont typeface="Arial" panose="020B0604020202020204" pitchFamily="34" charset="0"/>
              <a:buChar char="•"/>
            </a:pPr>
            <a:r>
              <a:rPr lang="en-GB" sz="1200"/>
              <a:t>Nurseries</a:t>
            </a:r>
          </a:p>
          <a:p>
            <a:pPr marL="171450" indent="-171450">
              <a:spcAft>
                <a:spcPts val="300"/>
              </a:spcAft>
              <a:buFont typeface="Arial" panose="020B0604020202020204" pitchFamily="34" charset="0"/>
              <a:buChar char="•"/>
            </a:pPr>
            <a:r>
              <a:rPr lang="en-GB" sz="1200"/>
              <a:t>Primary Schools</a:t>
            </a:r>
          </a:p>
          <a:p>
            <a:pPr marL="171450" indent="-171450">
              <a:spcAft>
                <a:spcPts val="300"/>
              </a:spcAft>
              <a:buFont typeface="Arial" panose="020B0604020202020204" pitchFamily="34" charset="0"/>
              <a:buChar char="•"/>
            </a:pPr>
            <a:r>
              <a:rPr lang="en-GB" sz="1200"/>
              <a:t>High Schools</a:t>
            </a:r>
          </a:p>
          <a:p>
            <a:pPr>
              <a:spcAft>
                <a:spcPts val="600"/>
              </a:spcAft>
            </a:pPr>
            <a:r>
              <a:rPr lang="en-GB" sz="1200"/>
              <a:t>Employment</a:t>
            </a:r>
          </a:p>
          <a:p>
            <a:pPr marL="171450" indent="-171450">
              <a:spcAft>
                <a:spcPts val="300"/>
              </a:spcAft>
              <a:buFont typeface="Arial" panose="020B0604020202020204" pitchFamily="34" charset="0"/>
              <a:buChar char="•"/>
            </a:pPr>
            <a:r>
              <a:rPr lang="en-GB" sz="1200"/>
              <a:t>Offices</a:t>
            </a:r>
          </a:p>
          <a:p>
            <a:pPr marL="171450" indent="-171450">
              <a:spcAft>
                <a:spcPts val="300"/>
              </a:spcAft>
              <a:buFont typeface="Arial" panose="020B0604020202020204" pitchFamily="34" charset="0"/>
              <a:buChar char="•"/>
            </a:pPr>
            <a:r>
              <a:rPr lang="en-GB" sz="1200"/>
              <a:t>Other places where people can work</a:t>
            </a:r>
          </a:p>
          <a:p>
            <a:pPr>
              <a:spcAft>
                <a:spcPts val="600"/>
              </a:spcAft>
            </a:pPr>
            <a:r>
              <a:rPr lang="en-GB" sz="1200"/>
              <a:t>Libraries</a:t>
            </a:r>
          </a:p>
          <a:p>
            <a:pPr marL="171450" indent="-171450">
              <a:lnSpc>
                <a:spcPct val="150000"/>
              </a:lnSpc>
              <a:buFont typeface="Arial" panose="020B0604020202020204" pitchFamily="34" charset="0"/>
              <a:buChar char="•"/>
            </a:pPr>
            <a:endParaRPr lang="en-GB" sz="1200"/>
          </a:p>
        </p:txBody>
      </p:sp>
      <p:pic>
        <p:nvPicPr>
          <p:cNvPr id="15" name="Graphic 14" descr="Bank with solid fill">
            <a:extLst>
              <a:ext uri="{FF2B5EF4-FFF2-40B4-BE49-F238E27FC236}">
                <a16:creationId xmlns:a16="http://schemas.microsoft.com/office/drawing/2014/main" id="{48A18165-AC93-04BA-BBD3-467A663521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514" y="3507886"/>
            <a:ext cx="288000" cy="288000"/>
          </a:xfrm>
          <a:prstGeom prst="rect">
            <a:avLst/>
          </a:prstGeom>
        </p:spPr>
      </p:pic>
      <p:pic>
        <p:nvPicPr>
          <p:cNvPr id="16" name="Graphic 15" descr="Shopping cart with solid fill">
            <a:extLst>
              <a:ext uri="{FF2B5EF4-FFF2-40B4-BE49-F238E27FC236}">
                <a16:creationId xmlns:a16="http://schemas.microsoft.com/office/drawing/2014/main" id="{963DC89B-710E-6264-EA8B-C98B168AE5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17126" y="2715766"/>
            <a:ext cx="288000" cy="288000"/>
          </a:xfrm>
          <a:prstGeom prst="rect">
            <a:avLst/>
          </a:prstGeom>
        </p:spPr>
      </p:pic>
      <p:pic>
        <p:nvPicPr>
          <p:cNvPr id="17" name="Graphic 16" descr="Popcorn with solid fill">
            <a:extLst>
              <a:ext uri="{FF2B5EF4-FFF2-40B4-BE49-F238E27FC236}">
                <a16:creationId xmlns:a16="http://schemas.microsoft.com/office/drawing/2014/main" id="{5E591982-E349-6BBB-4566-2532D7090E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9406" y="1817235"/>
            <a:ext cx="288000" cy="288000"/>
          </a:xfrm>
          <a:prstGeom prst="rect">
            <a:avLst/>
          </a:prstGeom>
        </p:spPr>
      </p:pic>
      <p:pic>
        <p:nvPicPr>
          <p:cNvPr id="18" name="Graphic 17" descr="Medical with solid fill">
            <a:extLst>
              <a:ext uri="{FF2B5EF4-FFF2-40B4-BE49-F238E27FC236}">
                <a16:creationId xmlns:a16="http://schemas.microsoft.com/office/drawing/2014/main" id="{C7ED2C04-C54D-C18A-E176-8A3B9B6EDC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18907" y="1828965"/>
            <a:ext cx="288000" cy="288000"/>
          </a:xfrm>
          <a:prstGeom prst="rect">
            <a:avLst/>
          </a:prstGeom>
        </p:spPr>
      </p:pic>
      <p:pic>
        <p:nvPicPr>
          <p:cNvPr id="19" name="Graphic 18" descr="Briefcase with solid fill">
            <a:extLst>
              <a:ext uri="{FF2B5EF4-FFF2-40B4-BE49-F238E27FC236}">
                <a16:creationId xmlns:a16="http://schemas.microsoft.com/office/drawing/2014/main" id="{B51B3CCA-A597-3A82-8357-32346A19C5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22086" y="2715766"/>
            <a:ext cx="288000" cy="288000"/>
          </a:xfrm>
          <a:prstGeom prst="rect">
            <a:avLst/>
          </a:prstGeom>
        </p:spPr>
      </p:pic>
      <p:pic>
        <p:nvPicPr>
          <p:cNvPr id="20" name="Graphic 19" descr="Walk with solid fill">
            <a:extLst>
              <a:ext uri="{FF2B5EF4-FFF2-40B4-BE49-F238E27FC236}">
                <a16:creationId xmlns:a16="http://schemas.microsoft.com/office/drawing/2014/main" id="{30B4C280-2C50-1418-4FDC-124F808825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37063" y="2492915"/>
            <a:ext cx="288000" cy="288000"/>
          </a:xfrm>
          <a:prstGeom prst="rect">
            <a:avLst/>
          </a:prstGeom>
        </p:spPr>
      </p:pic>
      <p:pic>
        <p:nvPicPr>
          <p:cNvPr id="21" name="Graphic 20" descr="House with solid fill">
            <a:extLst>
              <a:ext uri="{FF2B5EF4-FFF2-40B4-BE49-F238E27FC236}">
                <a16:creationId xmlns:a16="http://schemas.microsoft.com/office/drawing/2014/main" id="{3B59947B-1BEC-8C6A-16BD-5680DF5CE4D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77008" y="1791900"/>
            <a:ext cx="288000" cy="288000"/>
          </a:xfrm>
          <a:prstGeom prst="rect">
            <a:avLst/>
          </a:prstGeom>
        </p:spPr>
      </p:pic>
      <p:pic>
        <p:nvPicPr>
          <p:cNvPr id="22" name="Graphic 21" descr="Soccer with solid fill">
            <a:extLst>
              <a:ext uri="{FF2B5EF4-FFF2-40B4-BE49-F238E27FC236}">
                <a16:creationId xmlns:a16="http://schemas.microsoft.com/office/drawing/2014/main" id="{7E62AB53-88B8-C068-3B98-E193A4B7392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59406" y="2787774"/>
            <a:ext cx="288000" cy="288000"/>
          </a:xfrm>
          <a:prstGeom prst="rect">
            <a:avLst/>
          </a:prstGeom>
        </p:spPr>
      </p:pic>
      <p:pic>
        <p:nvPicPr>
          <p:cNvPr id="23" name="Graphic 22" descr="Deciduous tree with solid fill">
            <a:extLst>
              <a:ext uri="{FF2B5EF4-FFF2-40B4-BE49-F238E27FC236}">
                <a16:creationId xmlns:a16="http://schemas.microsoft.com/office/drawing/2014/main" id="{1A7DB06E-7C97-5172-0366-6C00DD76E95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75315" y="3435846"/>
            <a:ext cx="288000" cy="288000"/>
          </a:xfrm>
          <a:prstGeom prst="rect">
            <a:avLst/>
          </a:prstGeom>
        </p:spPr>
      </p:pic>
      <p:pic>
        <p:nvPicPr>
          <p:cNvPr id="24" name="Graphic 23" descr="Books with solid fill">
            <a:extLst>
              <a:ext uri="{FF2B5EF4-FFF2-40B4-BE49-F238E27FC236}">
                <a16:creationId xmlns:a16="http://schemas.microsoft.com/office/drawing/2014/main" id="{7B2307FB-CCAE-5391-D12E-934437EDC4C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922086" y="3795886"/>
            <a:ext cx="288000" cy="288000"/>
          </a:xfrm>
          <a:prstGeom prst="rect">
            <a:avLst/>
          </a:prstGeom>
        </p:spPr>
      </p:pic>
      <p:pic>
        <p:nvPicPr>
          <p:cNvPr id="25" name="Graphic 24" descr="Graduation cap with solid fill">
            <a:extLst>
              <a:ext uri="{FF2B5EF4-FFF2-40B4-BE49-F238E27FC236}">
                <a16:creationId xmlns:a16="http://schemas.microsoft.com/office/drawing/2014/main" id="{5FFC586C-2F60-7B7F-5C81-1305DC3A106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922086" y="1821054"/>
            <a:ext cx="288000" cy="288000"/>
          </a:xfrm>
          <a:prstGeom prst="rect">
            <a:avLst/>
          </a:prstGeom>
        </p:spPr>
      </p:pic>
      <p:pic>
        <p:nvPicPr>
          <p:cNvPr id="26" name="Graphic 25" descr="Streetcar with solid fill">
            <a:extLst>
              <a:ext uri="{FF2B5EF4-FFF2-40B4-BE49-F238E27FC236}">
                <a16:creationId xmlns:a16="http://schemas.microsoft.com/office/drawing/2014/main" id="{6A12A68C-FAD6-8BE0-AF6D-E3671A166E3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323953" y="1814379"/>
            <a:ext cx="288000" cy="288000"/>
          </a:xfrm>
          <a:prstGeom prst="rect">
            <a:avLst/>
          </a:prstGeom>
        </p:spPr>
      </p:pic>
      <p:pic>
        <p:nvPicPr>
          <p:cNvPr id="27" name="Graphic 26" descr="Car with solid fill">
            <a:extLst>
              <a:ext uri="{FF2B5EF4-FFF2-40B4-BE49-F238E27FC236}">
                <a16:creationId xmlns:a16="http://schemas.microsoft.com/office/drawing/2014/main" id="{9DABD6E0-2AE3-FF1B-4DC1-012D5BA4F8EA}"/>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89543" y="3579862"/>
            <a:ext cx="288000" cy="288000"/>
          </a:xfrm>
          <a:prstGeom prst="rect">
            <a:avLst/>
          </a:prstGeom>
        </p:spPr>
      </p:pic>
      <p:pic>
        <p:nvPicPr>
          <p:cNvPr id="28" name="Graphic 27" descr="Neighborhood with solid fill">
            <a:extLst>
              <a:ext uri="{FF2B5EF4-FFF2-40B4-BE49-F238E27FC236}">
                <a16:creationId xmlns:a16="http://schemas.microsoft.com/office/drawing/2014/main" id="{E4997A67-335C-158F-06BA-268DC876874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677008" y="3147814"/>
            <a:ext cx="288000" cy="288000"/>
          </a:xfrm>
          <a:prstGeom prst="rect">
            <a:avLst/>
          </a:prstGeom>
        </p:spPr>
      </p:pic>
    </p:spTree>
    <p:extLst>
      <p:ext uri="{BB962C8B-B14F-4D97-AF65-F5344CB8AC3E}">
        <p14:creationId xmlns:p14="http://schemas.microsoft.com/office/powerpoint/2010/main" val="148581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36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2000" y="1295999"/>
            <a:ext cx="5076144" cy="2931513"/>
          </a:xfrm>
        </p:spPr>
        <p:txBody>
          <a:bodyPr/>
          <a:lstStyle/>
          <a:p>
            <a:pPr marL="342900" indent="-342900" defTabSz="336550">
              <a:spcBef>
                <a:spcPts val="600"/>
              </a:spcBef>
              <a:buAutoNum type="arabicPeriod"/>
              <a:tabLst>
                <a:tab pos="1349375" algn="l"/>
              </a:tabLst>
            </a:pPr>
            <a:r>
              <a:rPr lang="en-GB" sz="1600"/>
              <a:t>Establish: </a:t>
            </a:r>
            <a:r>
              <a:rPr lang="en-GB" sz="1400"/>
              <a:t>What is a 20-minute neighbourhood?</a:t>
            </a:r>
          </a:p>
          <a:p>
            <a:pPr lvl="4" defTabSz="336550">
              <a:spcBef>
                <a:spcPts val="300"/>
              </a:spcBef>
              <a:spcAft>
                <a:spcPts val="300"/>
              </a:spcAft>
            </a:pPr>
            <a:r>
              <a:rPr lang="en-GB" sz="1400"/>
              <a:t>What are the key features?</a:t>
            </a:r>
          </a:p>
          <a:p>
            <a:pPr lvl="4" defTabSz="336550">
              <a:spcBef>
                <a:spcPts val="300"/>
              </a:spcBef>
              <a:spcAft>
                <a:spcPts val="300"/>
              </a:spcAft>
            </a:pPr>
            <a:r>
              <a:rPr lang="en-GB" sz="1400"/>
              <a:t>What are the benefits?</a:t>
            </a:r>
          </a:p>
          <a:p>
            <a:pPr marL="342900" indent="-342900" defTabSz="314325">
              <a:spcBef>
                <a:spcPts val="600"/>
              </a:spcBef>
              <a:buAutoNum type="arabicPeriod"/>
              <a:tabLst>
                <a:tab pos="1252538" algn="l"/>
              </a:tabLst>
            </a:pPr>
            <a:r>
              <a:rPr lang="en-GB" sz="1600" b="0">
                <a:solidFill>
                  <a:schemeClr val="tx1">
                    <a:lumMod val="60000"/>
                    <a:lumOff val="40000"/>
                  </a:schemeClr>
                </a:solidFill>
              </a:rPr>
              <a:t>Explore:	</a:t>
            </a:r>
            <a:r>
              <a:rPr lang="en-GB" sz="1400" b="0">
                <a:solidFill>
                  <a:schemeClr val="tx1">
                    <a:lumMod val="60000"/>
                    <a:lumOff val="40000"/>
                  </a:schemeClr>
                </a:solidFill>
              </a:rPr>
              <a:t>Walk round your local 20 min neighbourhood</a:t>
            </a:r>
          </a:p>
          <a:p>
            <a:pPr marL="342900" indent="-342900" defTabSz="314325">
              <a:spcBef>
                <a:spcPts val="600"/>
              </a:spcBef>
              <a:buAutoNum type="arabicPeriod"/>
              <a:tabLst>
                <a:tab pos="1252538" algn="l"/>
              </a:tabLst>
            </a:pPr>
            <a:r>
              <a:rPr lang="en-GB" sz="1600" b="0">
                <a:solidFill>
                  <a:schemeClr val="tx1">
                    <a:lumMod val="60000"/>
                    <a:lumOff val="40000"/>
                  </a:schemeClr>
                </a:solidFill>
              </a:rPr>
              <a:t>Evaluate:	</a:t>
            </a:r>
            <a:r>
              <a:rPr lang="en-GB" sz="1400" b="0">
                <a:solidFill>
                  <a:schemeClr val="tx1">
                    <a:lumMod val="60000"/>
                    <a:lumOff val="40000"/>
                  </a:schemeClr>
                </a:solidFill>
              </a:rPr>
              <a:t>How good is your local 20 min neighbourhood?</a:t>
            </a:r>
          </a:p>
          <a:p>
            <a:pPr marL="342900" indent="-342900" defTabSz="314325">
              <a:spcBef>
                <a:spcPts val="600"/>
              </a:spcBef>
              <a:buAutoNum type="arabicPeriod"/>
            </a:pPr>
            <a:r>
              <a:rPr lang="en-GB" sz="1600" b="0">
                <a:solidFill>
                  <a:schemeClr val="tx1">
                    <a:lumMod val="60000"/>
                    <a:lumOff val="40000"/>
                  </a:schemeClr>
                </a:solidFill>
              </a:rPr>
              <a:t>Engage:	</a:t>
            </a:r>
            <a:r>
              <a:rPr lang="en-GB" sz="1400" b="0">
                <a:solidFill>
                  <a:schemeClr val="tx1">
                    <a:lumMod val="60000"/>
                    <a:lumOff val="40000"/>
                  </a:schemeClr>
                </a:solidFill>
              </a:rPr>
              <a:t>Improving your local 20 min neighbourhood</a:t>
            </a:r>
            <a:endParaRPr lang="en-GB" sz="1600" b="0">
              <a:solidFill>
                <a:schemeClr val="tx1">
                  <a:lumMod val="60000"/>
                  <a:lumOff val="40000"/>
                </a:schemeClr>
              </a:solidFill>
            </a:endParaRPr>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883" r="18883"/>
          <a:stretch>
            <a:fillRect/>
          </a:stretch>
        </p:blipFill>
        <p:spPr>
          <a:xfrm>
            <a:off x="5795963" y="1277938"/>
            <a:ext cx="2952750" cy="3149600"/>
          </a:xfrm>
        </p:spPr>
      </p:pic>
      <p:sp>
        <p:nvSpPr>
          <p:cNvPr id="4" name="Text Placeholder 3"/>
          <p:cNvSpPr>
            <a:spLocks noGrp="1"/>
          </p:cNvSpPr>
          <p:nvPr>
            <p:ph type="body" sz="quarter" idx="10"/>
          </p:nvPr>
        </p:nvSpPr>
        <p:spPr/>
        <p:txBody>
          <a:bodyPr/>
          <a:lstStyle/>
          <a:p>
            <a:r>
              <a:rPr lang="en-GB"/>
              <a:t>Overview</a:t>
            </a:r>
          </a:p>
        </p:txBody>
      </p:sp>
      <p:pic>
        <p:nvPicPr>
          <p:cNvPr id="2" name="Picture 1" descr="Logo&#10;&#10;Description automatically generated">
            <a:extLst>
              <a:ext uri="{FF2B5EF4-FFF2-40B4-BE49-F238E27FC236}">
                <a16:creationId xmlns:a16="http://schemas.microsoft.com/office/drawing/2014/main" id="{78EE7EF4-5FB4-1F10-B866-7A8496315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225865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740" r="18553"/>
          <a:stretch/>
        </p:blipFill>
        <p:spPr>
          <a:xfrm>
            <a:off x="5784969" y="1275238"/>
            <a:ext cx="2963744" cy="3152300"/>
          </a:xfrm>
          <a:prstGeom prst="rect">
            <a:avLst/>
          </a:prstGeom>
        </p:spPr>
      </p:pic>
      <p:sp>
        <p:nvSpPr>
          <p:cNvPr id="4" name="Text Placeholder 3"/>
          <p:cNvSpPr>
            <a:spLocks noGrp="1"/>
          </p:cNvSpPr>
          <p:nvPr>
            <p:ph type="body" sz="quarter" idx="10"/>
          </p:nvPr>
        </p:nvSpPr>
        <p:spPr/>
        <p:txBody>
          <a:bodyPr/>
          <a:lstStyle/>
          <a:p>
            <a:r>
              <a:rPr lang="en-GB"/>
              <a:t>Sustrans</a:t>
            </a:r>
          </a:p>
        </p:txBody>
      </p:sp>
      <p:sp>
        <p:nvSpPr>
          <p:cNvPr id="5" name="Text Placeholder 4"/>
          <p:cNvSpPr>
            <a:spLocks noGrp="1"/>
          </p:cNvSpPr>
          <p:nvPr>
            <p:ph type="body" sz="quarter" idx="11"/>
          </p:nvPr>
        </p:nvSpPr>
        <p:spPr>
          <a:xfrm>
            <a:off x="792000" y="1295999"/>
            <a:ext cx="4716103" cy="3147959"/>
          </a:xfrm>
        </p:spPr>
        <p:txBody>
          <a:bodyPr lIns="0" tIns="0" rIns="0" bIns="0" anchor="t"/>
          <a:lstStyle/>
          <a:p>
            <a:r>
              <a:rPr lang="en-GB">
                <a:latin typeface="+mj-lt"/>
              </a:rPr>
              <a:t>These workshops have been designed by </a:t>
            </a:r>
            <a:r>
              <a:rPr lang="en-GB" b="1">
                <a:solidFill>
                  <a:srgbClr val="CB3B95"/>
                </a:solidFill>
                <a:latin typeface="+mj-lt"/>
              </a:rPr>
              <a:t>Sustrans Scotland</a:t>
            </a:r>
            <a:r>
              <a:rPr lang="en-GB">
                <a:solidFill>
                  <a:srgbClr val="CB3B95"/>
                </a:solidFill>
                <a:latin typeface="+mj-lt"/>
              </a:rPr>
              <a:t>,</a:t>
            </a:r>
            <a:r>
              <a:rPr lang="en-GB">
                <a:solidFill>
                  <a:schemeClr val="tx1">
                    <a:lumMod val="50000"/>
                  </a:schemeClr>
                </a:solidFill>
                <a:latin typeface="+mj-lt"/>
              </a:rPr>
              <a:t> a walking and cycling charity. </a:t>
            </a:r>
          </a:p>
          <a:p>
            <a:r>
              <a:rPr lang="en-GB">
                <a:solidFill>
                  <a:schemeClr val="tx1">
                    <a:lumMod val="50000"/>
                  </a:schemeClr>
                </a:solidFill>
                <a:latin typeface="+mj-lt"/>
              </a:rPr>
              <a:t>Their vision is </a:t>
            </a:r>
            <a:r>
              <a:rPr lang="en-GB" b="1">
                <a:solidFill>
                  <a:schemeClr val="tx1">
                    <a:lumMod val="50000"/>
                  </a:schemeClr>
                </a:solidFill>
                <a:latin typeface="+mj-lt"/>
              </a:rPr>
              <a:t>a society where the way we travel creates healthier places and happier lives for everyone.</a:t>
            </a:r>
            <a:endParaRPr lang="en-GB">
              <a:solidFill>
                <a:schemeClr val="tx1">
                  <a:lumMod val="50000"/>
                </a:schemeClr>
              </a:solidFill>
              <a:latin typeface="+mj-lt"/>
            </a:endParaRPr>
          </a:p>
          <a:p>
            <a:r>
              <a:rPr lang="en-GB" sz="1800">
                <a:solidFill>
                  <a:schemeClr val="tx1">
                    <a:lumMod val="50000"/>
                  </a:schemeClr>
                </a:solidFill>
                <a:latin typeface="+mj-lt"/>
              </a:rPr>
              <a:t>They work with schools across Wales to…</a:t>
            </a:r>
          </a:p>
          <a:p>
            <a:endParaRPr lang="en-GB" sz="1800" b="1">
              <a:solidFill>
                <a:schemeClr val="tx1">
                  <a:lumMod val="50000"/>
                </a:schemeClr>
              </a:solidFill>
              <a:latin typeface="+mj-lt"/>
            </a:endParaRPr>
          </a:p>
        </p:txBody>
      </p:sp>
      <p:pic>
        <p:nvPicPr>
          <p:cNvPr id="3" name="Picture 2" descr="Logo&#10;&#10;Description automatically generated">
            <a:extLst>
              <a:ext uri="{FF2B5EF4-FFF2-40B4-BE49-F238E27FC236}">
                <a16:creationId xmlns:a16="http://schemas.microsoft.com/office/drawing/2014/main" id="{69ABD0C3-BA06-BC74-F7A0-58E57B4D5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3789678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72AAD1-2B46-890C-BF1C-6369A8D3B310}"/>
              </a:ext>
            </a:extLst>
          </p:cNvPr>
          <p:cNvPicPr>
            <a:picLocks noChangeAspect="1"/>
          </p:cNvPicPr>
          <p:nvPr/>
        </p:nvPicPr>
        <p:blipFill rotWithShape="1">
          <a:blip r:embed="rId3"/>
          <a:srcRect l="33193" t="9043" r="17067" b="6704"/>
          <a:stretch/>
        </p:blipFill>
        <p:spPr>
          <a:xfrm>
            <a:off x="4838576" y="-38250"/>
            <a:ext cx="4392000" cy="5202288"/>
          </a:xfrm>
          <a:prstGeom prst="rect">
            <a:avLst/>
          </a:prstGeom>
        </p:spPr>
      </p:pic>
      <p:sp>
        <p:nvSpPr>
          <p:cNvPr id="4" name="Text Placeholder 3"/>
          <p:cNvSpPr>
            <a:spLocks noGrp="1"/>
          </p:cNvSpPr>
          <p:nvPr>
            <p:ph type="body" sz="quarter" idx="11"/>
          </p:nvPr>
        </p:nvSpPr>
        <p:spPr>
          <a:xfrm>
            <a:off x="792000" y="1131590"/>
            <a:ext cx="3780000" cy="1604410"/>
          </a:xfrm>
        </p:spPr>
        <p:txBody>
          <a:bodyPr>
            <a:normAutofit/>
          </a:bodyPr>
          <a:lstStyle/>
          <a:p>
            <a:r>
              <a:rPr lang="en-GB" sz="3200">
                <a:solidFill>
                  <a:srgbClr val="CB3B95"/>
                </a:solidFill>
              </a:rPr>
              <a:t>What are 20-minute neighbourhoods?</a:t>
            </a:r>
          </a:p>
        </p:txBody>
      </p:sp>
      <p:sp>
        <p:nvSpPr>
          <p:cNvPr id="3" name="Text Placeholder 2"/>
          <p:cNvSpPr>
            <a:spLocks noGrp="1"/>
          </p:cNvSpPr>
          <p:nvPr>
            <p:ph type="body" sz="quarter" idx="12"/>
          </p:nvPr>
        </p:nvSpPr>
        <p:spPr>
          <a:xfrm>
            <a:off x="792001" y="2931789"/>
            <a:ext cx="3924016" cy="792089"/>
          </a:xfrm>
          <a:prstGeom prst="rect">
            <a:avLst/>
          </a:prstGeom>
        </p:spPr>
        <p:txBody>
          <a:bodyPr/>
          <a:lstStyle/>
          <a:p>
            <a:r>
              <a:rPr lang="en-GB" sz="1600">
                <a:solidFill>
                  <a:schemeClr val="bg2">
                    <a:lumMod val="50000"/>
                  </a:schemeClr>
                </a:solidFill>
              </a:rPr>
              <a:t>How can they help create places that are good for </a:t>
            </a:r>
            <a:r>
              <a:rPr lang="en-GB" sz="1600">
                <a:solidFill>
                  <a:schemeClr val="tx2"/>
                </a:solidFill>
              </a:rPr>
              <a:t>people</a:t>
            </a:r>
            <a:r>
              <a:rPr lang="en-GB" sz="1600">
                <a:solidFill>
                  <a:schemeClr val="bg2">
                    <a:lumMod val="50000"/>
                  </a:schemeClr>
                </a:solidFill>
              </a:rPr>
              <a:t> and for the </a:t>
            </a:r>
            <a:r>
              <a:rPr lang="en-GB" sz="1600">
                <a:solidFill>
                  <a:schemeClr val="tx2"/>
                </a:solidFill>
              </a:rPr>
              <a:t>planet</a:t>
            </a:r>
            <a:r>
              <a:rPr lang="en-GB" sz="1600">
                <a:solidFill>
                  <a:schemeClr val="bg2">
                    <a:lumMod val="50000"/>
                  </a:schemeClr>
                </a:solidFill>
              </a:rPr>
              <a:t>?</a:t>
            </a:r>
          </a:p>
        </p:txBody>
      </p:sp>
      <p:pic>
        <p:nvPicPr>
          <p:cNvPr id="2" name="Picture 1" descr="Logo&#10;&#10;Description automatically generated">
            <a:extLst>
              <a:ext uri="{FF2B5EF4-FFF2-40B4-BE49-F238E27FC236}">
                <a16:creationId xmlns:a16="http://schemas.microsoft.com/office/drawing/2014/main" id="{75B37F3A-73DB-6B41-8770-10D9FB222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000" y="4291230"/>
            <a:ext cx="1620000" cy="615468"/>
          </a:xfrm>
          <a:prstGeom prst="rect">
            <a:avLst/>
          </a:prstGeom>
        </p:spPr>
      </p:pic>
    </p:spTree>
    <p:extLst>
      <p:ext uri="{BB962C8B-B14F-4D97-AF65-F5344CB8AC3E}">
        <p14:creationId xmlns:p14="http://schemas.microsoft.com/office/powerpoint/2010/main" val="318418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000" y="557795"/>
            <a:ext cx="6516304" cy="396000"/>
          </a:xfrm>
        </p:spPr>
        <p:txBody>
          <a:bodyPr/>
          <a:lstStyle/>
          <a:p>
            <a:r>
              <a:rPr lang="en-GB"/>
              <a:t>What are 20-minute neighbourhoods?</a:t>
            </a:r>
          </a:p>
        </p:txBody>
      </p:sp>
      <p:sp>
        <p:nvSpPr>
          <p:cNvPr id="3" name="Text Placeholder 2">
            <a:extLst>
              <a:ext uri="{FF2B5EF4-FFF2-40B4-BE49-F238E27FC236}">
                <a16:creationId xmlns:a16="http://schemas.microsoft.com/office/drawing/2014/main" id="{D2CC1AC3-D408-3743-0680-495E0AF0DB49}"/>
              </a:ext>
            </a:extLst>
          </p:cNvPr>
          <p:cNvSpPr>
            <a:spLocks noGrp="1"/>
          </p:cNvSpPr>
          <p:nvPr>
            <p:ph type="body" sz="quarter" idx="11"/>
          </p:nvPr>
        </p:nvSpPr>
        <p:spPr>
          <a:xfrm>
            <a:off x="792001" y="1295999"/>
            <a:ext cx="4140039" cy="2931513"/>
          </a:xfrm>
        </p:spPr>
        <p:txBody>
          <a:bodyPr lIns="0" tIns="0" rIns="0" bIns="0" anchor="t"/>
          <a:lstStyle/>
          <a:p>
            <a:r>
              <a:rPr lang="en-GB" sz="1600" b="1"/>
              <a:t>20-minute neighbourhoods </a:t>
            </a:r>
            <a:r>
              <a:rPr lang="en-GB" sz="1600"/>
              <a:t>are becoming popular across the world, and are being developing in cities such as Melbourne, Australia, Portland, USA, and Paris, France. </a:t>
            </a:r>
          </a:p>
          <a:p>
            <a:r>
              <a:rPr lang="en-GB" sz="1600"/>
              <a:t>The following video is from Victoria State Government in Australia who want to make Melbourne into a city full of 20-minute neighbourhoods. </a:t>
            </a:r>
          </a:p>
          <a:p>
            <a:r>
              <a:rPr lang="en-GB" sz="1400">
                <a:solidFill>
                  <a:srgbClr val="CB3B95"/>
                </a:solidFill>
              </a:rPr>
              <a:t>As you watch the video, take some notes. </a:t>
            </a:r>
            <a:br>
              <a:rPr lang="en-GB" sz="1400">
                <a:solidFill>
                  <a:srgbClr val="CB3B95"/>
                </a:solidFill>
              </a:rPr>
            </a:br>
            <a:r>
              <a:rPr lang="en-GB" sz="1400">
                <a:solidFill>
                  <a:srgbClr val="CB3B95"/>
                </a:solidFill>
              </a:rPr>
              <a:t>You might want to watch the video more than once, or pause it to give yourself time. </a:t>
            </a:r>
          </a:p>
          <a:p>
            <a:endParaRPr lang="en-GB"/>
          </a:p>
          <a:p>
            <a:endParaRPr lang="en-GB"/>
          </a:p>
        </p:txBody>
      </p:sp>
      <p:sp>
        <p:nvSpPr>
          <p:cNvPr id="6" name="Picture Placeholder 5">
            <a:extLst>
              <a:ext uri="{FF2B5EF4-FFF2-40B4-BE49-F238E27FC236}">
                <a16:creationId xmlns:a16="http://schemas.microsoft.com/office/drawing/2014/main" id="{3EB957FE-1488-583E-4159-8EFC0A4F36E9}"/>
              </a:ext>
            </a:extLst>
          </p:cNvPr>
          <p:cNvSpPr>
            <a:spLocks noGrp="1"/>
          </p:cNvSpPr>
          <p:nvPr>
            <p:ph type="pic" sz="quarter" idx="13"/>
          </p:nvPr>
        </p:nvSpPr>
        <p:spPr/>
        <p:txBody>
          <a:bodyPr/>
          <a:lstStyle/>
          <a:p>
            <a:endParaRPr lang="en-GB"/>
          </a:p>
        </p:txBody>
      </p:sp>
      <p:sp>
        <p:nvSpPr>
          <p:cNvPr id="7" name="Text Placeholder 6">
            <a:extLst>
              <a:ext uri="{FF2B5EF4-FFF2-40B4-BE49-F238E27FC236}">
                <a16:creationId xmlns:a16="http://schemas.microsoft.com/office/drawing/2014/main" id="{279B016D-C746-1517-026E-3422B0625B59}"/>
              </a:ext>
            </a:extLst>
          </p:cNvPr>
          <p:cNvSpPr>
            <a:spLocks noGrp="1"/>
          </p:cNvSpPr>
          <p:nvPr>
            <p:ph type="body" sz="quarter" idx="18"/>
          </p:nvPr>
        </p:nvSpPr>
        <p:spPr/>
        <p:txBody>
          <a:bodyPr lIns="0" tIns="0" rIns="0" bIns="0" anchor="t">
            <a:normAutofit fontScale="85000" lnSpcReduction="10000"/>
          </a:bodyPr>
          <a:lstStyle/>
          <a:p>
            <a:pPr algn="ctr"/>
            <a:r>
              <a:rPr lang="en-GB"/>
              <a:t>From Plan Melbourne – 20-minute neighbourhoods</a:t>
            </a:r>
          </a:p>
        </p:txBody>
      </p:sp>
      <p:pic>
        <p:nvPicPr>
          <p:cNvPr id="1026" name="Picture 2" descr="20-minute neighbourhoods">
            <a:extLst>
              <a:ext uri="{FF2B5EF4-FFF2-40B4-BE49-F238E27FC236}">
                <a16:creationId xmlns:a16="http://schemas.microsoft.com/office/drawing/2014/main" id="{4E6F4249-1737-E26B-C5C9-CA39C63CA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865" y="1247175"/>
            <a:ext cx="3745607" cy="2785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0F90E1B8-B5D3-1049-A567-601C9127E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323061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1FCC3B57-5EB7-6233-76DA-5D3229DECD4E}"/>
              </a:ext>
            </a:extLst>
          </p:cNvPr>
          <p:cNvPicPr>
            <a:picLocks noRot="1" noChangeAspect="1"/>
          </p:cNvPicPr>
          <p:nvPr>
            <a:videoFile r:link="rId1"/>
          </p:nvPr>
        </p:nvPicPr>
        <p:blipFill>
          <a:blip r:embed="rId3"/>
          <a:srcRect/>
          <a:stretch/>
        </p:blipFill>
        <p:spPr>
          <a:xfrm>
            <a:off x="0" y="-2"/>
            <a:ext cx="9144000" cy="5166360"/>
          </a:xfrm>
          <a:prstGeom prst="rect">
            <a:avLst/>
          </a:prstGeom>
        </p:spPr>
      </p:pic>
    </p:spTree>
    <p:extLst>
      <p:ext uri="{BB962C8B-B14F-4D97-AF65-F5344CB8AC3E}">
        <p14:creationId xmlns:p14="http://schemas.microsoft.com/office/powerpoint/2010/main" val="404707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48AFEE-AB65-2744-0ED7-1B3F294C777D}"/>
              </a:ext>
            </a:extLst>
          </p:cNvPr>
          <p:cNvSpPr>
            <a:spLocks noGrp="1"/>
          </p:cNvSpPr>
          <p:nvPr>
            <p:ph type="body" sz="quarter" idx="10"/>
          </p:nvPr>
        </p:nvSpPr>
        <p:spPr>
          <a:xfrm>
            <a:off x="792000" y="557795"/>
            <a:ext cx="6372288" cy="396000"/>
          </a:xfrm>
        </p:spPr>
        <p:txBody>
          <a:bodyPr/>
          <a:lstStyle/>
          <a:p>
            <a:r>
              <a:rPr lang="en-GB"/>
              <a:t>What are 20-minute neighbourhoods?</a:t>
            </a:r>
          </a:p>
        </p:txBody>
      </p:sp>
      <p:sp>
        <p:nvSpPr>
          <p:cNvPr id="3" name="Text Placeholder 2">
            <a:extLst>
              <a:ext uri="{FF2B5EF4-FFF2-40B4-BE49-F238E27FC236}">
                <a16:creationId xmlns:a16="http://schemas.microsoft.com/office/drawing/2014/main" id="{7CBBB5AE-1CA8-4E32-2E53-295BE5195389}"/>
              </a:ext>
            </a:extLst>
          </p:cNvPr>
          <p:cNvSpPr>
            <a:spLocks noGrp="1"/>
          </p:cNvSpPr>
          <p:nvPr>
            <p:ph type="body" sz="quarter" idx="11"/>
          </p:nvPr>
        </p:nvSpPr>
        <p:spPr>
          <a:xfrm>
            <a:off x="792001" y="1707654"/>
            <a:ext cx="4140040" cy="2519858"/>
          </a:xfrm>
        </p:spPr>
        <p:txBody>
          <a:bodyPr lIns="0" tIns="0" rIns="0" bIns="0" anchor="t"/>
          <a:lstStyle/>
          <a:p>
            <a:pPr algn="ctr"/>
            <a:r>
              <a:rPr lang="en-GB" sz="2000" b="0" i="0">
                <a:solidFill>
                  <a:srgbClr val="202124"/>
                </a:solidFill>
                <a:effectLst/>
                <a:latin typeface="arial"/>
                <a:cs typeface="arial"/>
              </a:rPr>
              <a:t>“</a:t>
            </a:r>
            <a:r>
              <a:rPr lang="en-GB" sz="2000" b="1">
                <a:solidFill>
                  <a:srgbClr val="202124"/>
                </a:solidFill>
                <a:latin typeface="arial"/>
                <a:cs typeface="arial"/>
              </a:rPr>
              <a:t>20-minute</a:t>
            </a:r>
            <a:r>
              <a:rPr lang="en-GB" sz="2000" b="1" i="0">
                <a:solidFill>
                  <a:srgbClr val="202124"/>
                </a:solidFill>
                <a:effectLst/>
                <a:latin typeface="arial"/>
                <a:cs typeface="arial"/>
              </a:rPr>
              <a:t> neighbourhoods </a:t>
            </a:r>
            <a:br>
              <a:rPr lang="en-GB" sz="2000" b="1" i="0">
                <a:effectLst/>
                <a:latin typeface="arial" panose="020B0604020202020204" pitchFamily="34" charset="0"/>
              </a:rPr>
            </a:br>
            <a:r>
              <a:rPr lang="en-GB" sz="2000" b="0" i="0">
                <a:solidFill>
                  <a:srgbClr val="202124"/>
                </a:solidFill>
                <a:effectLst/>
                <a:latin typeface="arial"/>
                <a:cs typeface="arial"/>
              </a:rPr>
              <a:t>give people the ability to meet most of their </a:t>
            </a:r>
            <a:r>
              <a:rPr lang="en-GB" sz="2000" b="1" i="0">
                <a:solidFill>
                  <a:srgbClr val="202124"/>
                </a:solidFill>
                <a:effectLst/>
                <a:latin typeface="arial"/>
                <a:cs typeface="arial"/>
              </a:rPr>
              <a:t>daily needs </a:t>
            </a:r>
            <a:r>
              <a:rPr lang="en-GB" sz="2000" b="0" i="0">
                <a:solidFill>
                  <a:srgbClr val="202124"/>
                </a:solidFill>
                <a:effectLst/>
                <a:latin typeface="arial"/>
                <a:cs typeface="arial"/>
              </a:rPr>
              <a:t>within a </a:t>
            </a:r>
            <a:br>
              <a:rPr lang="en-GB" sz="2000" b="0" i="0">
                <a:effectLst/>
                <a:latin typeface="arial" panose="020B0604020202020204" pitchFamily="34" charset="0"/>
              </a:rPr>
            </a:br>
            <a:r>
              <a:rPr lang="en-GB" sz="2000" b="1">
                <a:solidFill>
                  <a:srgbClr val="202124"/>
                </a:solidFill>
                <a:latin typeface="arial"/>
                <a:cs typeface="arial"/>
              </a:rPr>
              <a:t>20-minute</a:t>
            </a:r>
            <a:r>
              <a:rPr lang="en-GB" sz="2000" b="1" i="0">
                <a:solidFill>
                  <a:srgbClr val="202124"/>
                </a:solidFill>
                <a:effectLst/>
                <a:latin typeface="arial"/>
                <a:cs typeface="arial"/>
              </a:rPr>
              <a:t> walk from home</a:t>
            </a:r>
            <a:r>
              <a:rPr lang="en-GB" sz="2000" b="0" i="0">
                <a:solidFill>
                  <a:srgbClr val="202124"/>
                </a:solidFill>
                <a:effectLst/>
                <a:latin typeface="arial"/>
                <a:cs typeface="arial"/>
              </a:rPr>
              <a:t>, </a:t>
            </a:r>
            <a:br>
              <a:rPr lang="en-GB" sz="2000" b="0" i="0">
                <a:effectLst/>
                <a:latin typeface="arial" panose="020B0604020202020204" pitchFamily="34" charset="0"/>
              </a:rPr>
            </a:br>
            <a:r>
              <a:rPr lang="en-GB" sz="2000" b="0" i="0">
                <a:solidFill>
                  <a:srgbClr val="202124"/>
                </a:solidFill>
                <a:effectLst/>
                <a:latin typeface="arial"/>
                <a:cs typeface="arial"/>
              </a:rPr>
              <a:t>with access to safe cycling and </a:t>
            </a:r>
            <a:br>
              <a:rPr lang="en-GB" sz="2000" b="0" i="0">
                <a:effectLst/>
                <a:latin typeface="arial" panose="020B0604020202020204" pitchFamily="34" charset="0"/>
              </a:rPr>
            </a:br>
            <a:r>
              <a:rPr lang="en-GB" sz="2000" b="0" i="0">
                <a:solidFill>
                  <a:srgbClr val="202124"/>
                </a:solidFill>
                <a:effectLst/>
                <a:latin typeface="arial"/>
                <a:cs typeface="arial"/>
              </a:rPr>
              <a:t>local transport options”</a:t>
            </a:r>
            <a:endParaRPr lang="en-GB" sz="2000">
              <a:latin typeface="arial"/>
              <a:cs typeface="arial"/>
            </a:endParaRPr>
          </a:p>
        </p:txBody>
      </p:sp>
      <p:sp>
        <p:nvSpPr>
          <p:cNvPr id="8" name="Picture Placeholder 7">
            <a:extLst>
              <a:ext uri="{FF2B5EF4-FFF2-40B4-BE49-F238E27FC236}">
                <a16:creationId xmlns:a16="http://schemas.microsoft.com/office/drawing/2014/main" id="{133AAE56-34B4-0380-E610-0EC1AC223488}"/>
              </a:ext>
            </a:extLst>
          </p:cNvPr>
          <p:cNvSpPr>
            <a:spLocks noGrp="1"/>
          </p:cNvSpPr>
          <p:nvPr>
            <p:ph type="pic" sz="quarter" idx="13"/>
          </p:nvPr>
        </p:nvSpPr>
        <p:spPr/>
        <p:txBody>
          <a:bodyPr/>
          <a:lstStyle/>
          <a:p>
            <a:endParaRPr lang="en-GB"/>
          </a:p>
        </p:txBody>
      </p:sp>
      <p:sp>
        <p:nvSpPr>
          <p:cNvPr id="9" name="Text Placeholder 8">
            <a:extLst>
              <a:ext uri="{FF2B5EF4-FFF2-40B4-BE49-F238E27FC236}">
                <a16:creationId xmlns:a16="http://schemas.microsoft.com/office/drawing/2014/main" id="{9F5746CC-85CF-1400-E5CB-8126272E12B5}"/>
              </a:ext>
            </a:extLst>
          </p:cNvPr>
          <p:cNvSpPr>
            <a:spLocks noGrp="1"/>
          </p:cNvSpPr>
          <p:nvPr>
            <p:ph type="body" sz="quarter" idx="18"/>
          </p:nvPr>
        </p:nvSpPr>
        <p:spPr/>
        <p:txBody>
          <a:bodyPr>
            <a:normAutofit fontScale="85000" lnSpcReduction="10000"/>
          </a:bodyPr>
          <a:lstStyle/>
          <a:p>
            <a:r>
              <a:rPr lang="en-GB"/>
              <a:t>From Plan Melbourne – 20 minute neighbourhoods</a:t>
            </a:r>
          </a:p>
        </p:txBody>
      </p:sp>
      <p:pic>
        <p:nvPicPr>
          <p:cNvPr id="6" name="Picture 2" descr="20-minute neighbourhoods">
            <a:extLst>
              <a:ext uri="{FF2B5EF4-FFF2-40B4-BE49-F238E27FC236}">
                <a16:creationId xmlns:a16="http://schemas.microsoft.com/office/drawing/2014/main" id="{24240171-7D23-D410-49F8-347C2B79B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4865" y="1247175"/>
            <a:ext cx="3745607" cy="27853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6963C986-A13C-6889-9A3D-276DBDCA95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44715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lIns="0" tIns="0" rIns="0" bIns="0" anchor="t"/>
          <a:lstStyle/>
          <a:p>
            <a:r>
              <a:rPr lang="en-GB" sz="1600" b="1">
                <a:solidFill>
                  <a:srgbClr val="CB3B95"/>
                </a:solidFill>
              </a:rPr>
              <a:t>Sustrans</a:t>
            </a:r>
            <a:r>
              <a:rPr lang="en-GB" sz="1600"/>
              <a:t> wants to see places that connect us to each other and to what we need, </a:t>
            </a:r>
            <a:r>
              <a:rPr lang="en-GB" sz="1600" b="1"/>
              <a:t>where we can thrive without using a car</a:t>
            </a:r>
            <a:r>
              <a:rPr lang="en-GB" sz="1600"/>
              <a:t>. </a:t>
            </a:r>
          </a:p>
          <a:p>
            <a:r>
              <a:rPr lang="en-GB" sz="1600"/>
              <a:t>They want </a:t>
            </a:r>
            <a:r>
              <a:rPr lang="en-GB" sz="1600" b="1"/>
              <a:t>liveable cities and towns for everyone</a:t>
            </a:r>
            <a:r>
              <a:rPr lang="en-GB" sz="1600"/>
              <a:t>. </a:t>
            </a:r>
          </a:p>
          <a:p>
            <a:r>
              <a:rPr lang="en-GB" sz="1600"/>
              <a:t>They think the best way to do this is to ensure that it is easy for people to get to most places by a short 20-minute return walk. </a:t>
            </a:r>
          </a:p>
          <a:p>
            <a:r>
              <a:rPr lang="en-GB" sz="1600" b="1"/>
              <a:t>10 minutes there, 10 minutes back</a:t>
            </a:r>
            <a:r>
              <a:rPr lang="en-GB" sz="1600"/>
              <a:t>. </a:t>
            </a:r>
          </a:p>
          <a:p>
            <a:r>
              <a:rPr lang="en-GB" sz="1600" kern="1200">
                <a:solidFill>
                  <a:schemeClr val="tx1"/>
                </a:solidFill>
                <a:effectLst/>
                <a:latin typeface="+mn-lt"/>
                <a:ea typeface="+mn-ea"/>
                <a:cs typeface="+mn-cs"/>
              </a:rPr>
              <a:t>Why 20 minutes? Almost everyone can walk for 10 minutes in each direction. On average, this means that everything should be within an 800m (half a mile) walk.  </a:t>
            </a:r>
          </a:p>
          <a:p>
            <a:r>
              <a:rPr lang="en-GB" sz="1600">
                <a:solidFill>
                  <a:srgbClr val="CB3B95"/>
                </a:solidFill>
              </a:rPr>
              <a:t>But what do we need to make this happen? Watch the next video and add to your notes. </a:t>
            </a:r>
          </a:p>
        </p:txBody>
      </p:sp>
      <p:sp>
        <p:nvSpPr>
          <p:cNvPr id="2" name="Text Placeholder 1"/>
          <p:cNvSpPr>
            <a:spLocks noGrp="1"/>
          </p:cNvSpPr>
          <p:nvPr>
            <p:ph type="body" sz="quarter" idx="10"/>
          </p:nvPr>
        </p:nvSpPr>
        <p:spPr>
          <a:xfrm>
            <a:off x="792000" y="557795"/>
            <a:ext cx="6300280" cy="396000"/>
          </a:xfrm>
        </p:spPr>
        <p:txBody>
          <a:bodyPr/>
          <a:lstStyle/>
          <a:p>
            <a:r>
              <a:rPr lang="en-GB"/>
              <a:t>What are 20-minute neighbourhoods?</a:t>
            </a:r>
          </a:p>
        </p:txBody>
      </p:sp>
      <p:pic>
        <p:nvPicPr>
          <p:cNvPr id="3" name="Picture 2" descr="Logo&#10;&#10;Description automatically generated">
            <a:extLst>
              <a:ext uri="{FF2B5EF4-FFF2-40B4-BE49-F238E27FC236}">
                <a16:creationId xmlns:a16="http://schemas.microsoft.com/office/drawing/2014/main" id="{2CB0248A-90D4-5F09-F5E2-CDAF71AA9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4489336"/>
            <a:ext cx="1187952" cy="451325"/>
          </a:xfrm>
          <a:prstGeom prst="rect">
            <a:avLst/>
          </a:prstGeom>
        </p:spPr>
      </p:pic>
    </p:spTree>
    <p:extLst>
      <p:ext uri="{BB962C8B-B14F-4D97-AF65-F5344CB8AC3E}">
        <p14:creationId xmlns:p14="http://schemas.microsoft.com/office/powerpoint/2010/main" val="402779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810D91E5-D5F6-564B-3869-4A9D038ADBEB}"/>
              </a:ext>
            </a:extLst>
          </p:cNvPr>
          <p:cNvPicPr>
            <a:picLocks noRot="1" noChangeAspect="1"/>
          </p:cNvPicPr>
          <p:nvPr>
            <a:videoFile r:link="rId1"/>
          </p:nvPr>
        </p:nvPicPr>
        <p:blipFill>
          <a:blip r:embed="rId3"/>
          <a:srcRect/>
          <a:stretch/>
        </p:blipFill>
        <p:spPr>
          <a:xfrm>
            <a:off x="0" y="-13715"/>
            <a:ext cx="9168664" cy="5180295"/>
          </a:xfrm>
          <a:prstGeom prst="rect">
            <a:avLst/>
          </a:prstGeom>
        </p:spPr>
      </p:pic>
    </p:spTree>
    <p:extLst>
      <p:ext uri="{BB962C8B-B14F-4D97-AF65-F5344CB8AC3E}">
        <p14:creationId xmlns:p14="http://schemas.microsoft.com/office/powerpoint/2010/main" val="317174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8dbbb7-6de1-4957-84dd-88d235fe7bc5" xsi:nil="true"/>
    <fca9d648a43b46669eacfabf60a2fbe9 xmlns="eb8dbbb7-6de1-4957-84dd-88d235fe7bc5">
      <Terms xmlns="http://schemas.microsoft.com/office/infopath/2007/PartnerControls"/>
    </fca9d648a43b46669eacfabf60a2fbe9>
    <g98fcb1e41c24d22b7a50d9b68ff167a xmlns="eb8dbbb7-6de1-4957-84dd-88d235fe7bc5">
      <Terms xmlns="http://schemas.microsoft.com/office/infopath/2007/PartnerControls"/>
    </g98fcb1e41c24d22b7a50d9b68ff167a>
    <Project_x0020_ID xmlns="eb8dbbb7-6de1-4957-84dd-88d235fe7bc5" xsi:nil="true"/>
    <lcf76f155ced4ddcb4097134ff3c332f xmlns="33dc2cdd-6b7d-418b-a5f0-1a8dd491c490">
      <Terms xmlns="http://schemas.microsoft.com/office/infopath/2007/PartnerControls"/>
    </lcf76f155ced4ddcb4097134ff3c332f>
    <SharedWithUsers xmlns="77c603a6-d8b6-4ebb-aae9-7299c3131b51">
      <UserInfo>
        <DisplayName/>
        <AccountId xsi:nil="true"/>
        <AccountType/>
      </UserInfo>
    </SharedWithUsers>
  </documentManagement>
</p:properties>
</file>

<file path=customXml/item2.xml><?xml version="1.0" encoding="utf-8"?>
<?mso-contentType ?>
<SharedContentType xmlns="Microsoft.SharePoint.Taxonomy.ContentTypeSync" SourceId="dd3a458f-664c-47e4-8a2d-a299ea1879d7"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27ED97D63F25FF45BF18FE3DC5C046DB" ma:contentTypeVersion="13" ma:contentTypeDescription="Create a new document." ma:contentTypeScope="" ma:versionID="83cb9281458c3a67adf9aa049a3bc73c">
  <xsd:schema xmlns:xsd="http://www.w3.org/2001/XMLSchema" xmlns:xs="http://www.w3.org/2001/XMLSchema" xmlns:p="http://schemas.microsoft.com/office/2006/metadata/properties" xmlns:ns2="eb8dbbb7-6de1-4957-84dd-88d235fe7bc5" xmlns:ns3="33dc2cdd-6b7d-418b-a5f0-1a8dd491c490" xmlns:ns4="77c603a6-d8b6-4ebb-aae9-7299c3131b51" targetNamespace="http://schemas.microsoft.com/office/2006/metadata/properties" ma:root="true" ma:fieldsID="b5b098e581a673c5302670b98ad4a1fb" ns2:_="" ns3:_="" ns4:_="">
    <xsd:import namespace="eb8dbbb7-6de1-4957-84dd-88d235fe7bc5"/>
    <xsd:import namespace="33dc2cdd-6b7d-418b-a5f0-1a8dd491c490"/>
    <xsd:import namespace="77c603a6-d8b6-4ebb-aae9-7299c3131b51"/>
    <xsd:element name="properties">
      <xsd:complexType>
        <xsd:sequence>
          <xsd:element name="documentManagement">
            <xsd:complexType>
              <xsd:all>
                <xsd:element ref="ns2:g98fcb1e41c24d22b7a50d9b68ff167a" minOccurs="0"/>
                <xsd:element ref="ns2:TaxCatchAll" minOccurs="0"/>
                <xsd:element ref="ns2:TaxCatchAllLabel" minOccurs="0"/>
                <xsd:element ref="ns2:fca9d648a43b46669eacfabf60a2fbe9" minOccurs="0"/>
                <xsd:element ref="ns2:Project_x0020_ID" minOccurs="0"/>
                <xsd:element ref="ns3:MediaServiceMetadata" minOccurs="0"/>
                <xsd:element ref="ns3:MediaServiceFastMetadata" minOccurs="0"/>
                <xsd:element ref="ns3:MediaServiceObjectDetectorVersion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8dbbb7-6de1-4957-84dd-88d235fe7bc5" elementFormDefault="qualified">
    <xsd:import namespace="http://schemas.microsoft.com/office/2006/documentManagement/types"/>
    <xsd:import namespace="http://schemas.microsoft.com/office/infopath/2007/PartnerControls"/>
    <xsd:element name="g98fcb1e41c24d22b7a50d9b68ff167a" ma:index="8" nillable="true" ma:taxonomy="true" ma:internalName="g98fcb1e41c24d22b7a50d9b68ff167a" ma:taxonomyFieldName="Department_x0020_Field" ma:displayName="Department Field" ma:default="" ma:fieldId="{098fcb1e-41c2-4d22-b7a5-0d9b68ff167a}" ma:taxonomyMulti="true" ma:sspId="dd3a458f-664c-47e4-8a2d-a299ea1879d7" ma:termSetId="7858bf05-adde-4fcb-b1c5-29334efe3f2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144517b8-b575-4580-9f26-3d3d774d7d4f}" ma:internalName="TaxCatchAll" ma:showField="CatchAllData" ma:web="77c603a6-d8b6-4ebb-aae9-7299c3131b5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44517b8-b575-4580-9f26-3d3d774d7d4f}" ma:internalName="TaxCatchAllLabel" ma:readOnly="true" ma:showField="CatchAllDataLabel" ma:web="77c603a6-d8b6-4ebb-aae9-7299c3131b51">
      <xsd:complexType>
        <xsd:complexContent>
          <xsd:extension base="dms:MultiChoiceLookup">
            <xsd:sequence>
              <xsd:element name="Value" type="dms:Lookup" maxOccurs="unbounded" minOccurs="0" nillable="true"/>
            </xsd:sequence>
          </xsd:extension>
        </xsd:complexContent>
      </xsd:complexType>
    </xsd:element>
    <xsd:element name="fca9d648a43b46669eacfabf60a2fbe9" ma:index="12" nillable="true" ma:taxonomy="true" ma:internalName="fca9d648a43b46669eacfabf60a2fbe9" ma:taxonomyFieldName="Location_x0020_Field" ma:displayName="Location Field" ma:default="" ma:fieldId="{fca9d648-a43b-4666-9eac-fabf60a2fbe9}" ma:taxonomyMulti="true" ma:sspId="dd3a458f-664c-47e4-8a2d-a299ea1879d7" ma:termSetId="0f988343-7ceb-4066-9f25-d5edfaa3f0cf" ma:anchorId="00000000-0000-0000-0000-000000000000" ma:open="false" ma:isKeyword="false">
      <xsd:complexType>
        <xsd:sequence>
          <xsd:element ref="pc:Terms" minOccurs="0" maxOccurs="1"/>
        </xsd:sequence>
      </xsd:complexType>
    </xsd:element>
    <xsd:element name="Project_x0020_ID" ma:index="14" nillable="true" ma:displayName="Project ID" ma:default="" ma:internalName="Project_x0020_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dc2cdd-6b7d-418b-a5f0-1a8dd491c490"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d3a458f-664c-47e4-8a2d-a299ea1879d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603a6-d8b6-4ebb-aae9-7299c3131b51"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AC930C-1F37-4A81-AFC6-660A21B918DD}">
  <ds:schemaRefs>
    <ds:schemaRef ds:uri="33dc2cdd-6b7d-418b-a5f0-1a8dd491c490"/>
    <ds:schemaRef ds:uri="77c603a6-d8b6-4ebb-aae9-7299c3131b51"/>
    <ds:schemaRef ds:uri="eb8dbbb7-6de1-4957-84dd-88d235fe7b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44A28A-1D9D-4A0D-96AD-FAD8E1065A3C}">
  <ds:schemaRefs>
    <ds:schemaRef ds:uri="Microsoft.SharePoint.Taxonomy.ContentTypeSync"/>
  </ds:schemaRefs>
</ds:datastoreItem>
</file>

<file path=customXml/itemProps3.xml><?xml version="1.0" encoding="utf-8"?>
<ds:datastoreItem xmlns:ds="http://schemas.openxmlformats.org/officeDocument/2006/customXml" ds:itemID="{AE80E4DE-E7DA-47A9-B6CB-062D33B62F57}">
  <ds:schemaRefs>
    <ds:schemaRef ds:uri="33dc2cdd-6b7d-418b-a5f0-1a8dd491c490"/>
    <ds:schemaRef ds:uri="77c603a6-d8b6-4ebb-aae9-7299c3131b51"/>
    <ds:schemaRef ds:uri="eb8dbbb7-6de1-4957-84dd-88d235fe7b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9479153-DBFF-4B97-B8FF-ABE5C4A57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16</Slides>
  <Notes>14</Notes>
  <HiddenSlides>1</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revision>2</cp:revision>
  <dcterms:created xsi:type="dcterms:W3CDTF">2021-06-01T11:54:01Z</dcterms:created>
  <dcterms:modified xsi:type="dcterms:W3CDTF">2023-10-04T15:18:49Z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0x01010027ED97D63F25FF45BF18FE3DC5C046DB</vt:lpwstr>
  </property>
  <property fmtid="{D5CDD505-2E9C-101B-9397-08002B2CF9AE}" pid="3" name="Location Field">
    <vt:lpwstr/>
  </property>
  <property fmtid="{D5CDD505-2E9C-101B-9397-08002B2CF9AE}" pid="4" name="MediaServiceImageTags">
    <vt:lpwstr/>
  </property>
  <property fmtid="{D5CDD505-2E9C-101B-9397-08002B2CF9AE}" pid="5" name="Department Field">
    <vt:lpwstr/>
  </property>
  <property fmtid="{D5CDD505-2E9C-101B-9397-08002B2CF9AE}" pid="6" name="Order">
    <vt:r8>92200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