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98" r:id="rId6"/>
    <p:sldId id="311" r:id="rId7"/>
    <p:sldId id="334" r:id="rId8"/>
    <p:sldId id="336" r:id="rId9"/>
    <p:sldId id="337" r:id="rId10"/>
    <p:sldId id="338" r:id="rId11"/>
    <p:sldId id="339" r:id="rId12"/>
    <p:sldId id="340" r:id="rId13"/>
    <p:sldId id="341" r:id="rId14"/>
    <p:sldId id="343" r:id="rId15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0" userDrawn="1">
          <p15:clr>
            <a:srgbClr val="A4A3A4"/>
          </p15:clr>
        </p15:guide>
        <p15:guide id="2" pos="4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8026" autoAdjust="0"/>
  </p:normalViewPr>
  <p:slideViewPr>
    <p:cSldViewPr>
      <p:cViewPr varScale="1">
        <p:scale>
          <a:sx n="126" d="100"/>
          <a:sy n="126" d="100"/>
        </p:scale>
        <p:origin x="978" y="102"/>
      </p:cViewPr>
      <p:guideLst>
        <p:guide orient="horz" pos="1470"/>
        <p:guide pos="49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1C6F90-E2CA-41C9-A3AD-6BBF12636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D2A11-7F68-442F-BB14-05A9B5910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F4A6-FA2F-49F8-9F6C-A9208527ED9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1DAD7-D28F-4B37-B42C-88DD3E216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93C62-62E1-4EAF-9351-0FAC79392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7DC5-5B78-4110-B0CB-5250BA9C9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82CB-2C29-4E1D-B29A-832BD0458710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02B0-FD2B-4A07-B86B-10A2332AB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6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Dyma’r sesiwn olaf yn y gweithdy cymdogaeth 20 munud. </a:t>
            </a:r>
          </a:p>
          <a:p>
            <a:endParaRPr lang="en-GB" sz="818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Nod y sesiwn yw defnyddio’r gwaith a wnaed yn y sesiynau blaenorol i ymgysylltu â’r gymuned ehangach ynghylch y materion y mae disgyblion wedi’u darganfod. </a:t>
            </a: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Mae dwy ffordd a awgrymir ar gyfer ymgysylltu yma, ond gellir addasu’r sesiwn hon i weddu i’ch cyd-destun lleol chi. </a:t>
            </a:r>
          </a:p>
          <a:p>
            <a:endParaRPr lang="en-GB" sz="818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Mae’r gweithgaredd poster yn fwy addas ar gyfer disgyblion iau (cynradd), a’r ysgrifennu llythyr yn fwy addas ar gyfer disgyblion hŷn (uwchradd).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5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Gellid gwneud y dasg hon mewn grwpiau, naill ai drwy grwpio'r disgyblion gyda'i gilydd gan ganolbwyntio ar faterion tebyg, neu drwy gael pob bwrdd/grŵp i bleidleisio dros y mater y maent am ganolbwyntio arno.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8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Gellir gwneud hyn mewn grwpiau hefyd.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65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Gellir gwneud hyn hefyd mewn grwpiau / fel dosbarth llawn.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5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Mae llythyr enghreifftiol ar gael.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9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0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B70D6-EBB2-4AC7-BC7A-C4AAF0E2D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One-line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FECC0D-3B81-4BFB-83D8-C5A4A2D93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>
              <a:solidFill>
                <a:schemeClr val="accent2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4AB4BF-3AE7-47AE-801A-13332C297E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0"/>
            <a:ext cx="2952577" cy="2688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Caption or credit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53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>
              <a:solidFill>
                <a:schemeClr val="accent2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EF331FA-3290-4F13-B48A-6B4BA15FA35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92163" y="1295400"/>
            <a:ext cx="7955837" cy="2932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D1D2505-7FB8-49CC-9369-0D5426E8C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One-line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58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E3D723-BCE7-4BD8-9335-C4B6096DC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One-line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82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1"/>
            <a:ext cx="2952577" cy="2804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One-line heading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Caption or credit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42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91805-907E-411F-8F67-405448922C9C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6120000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Divider slide title over two lines at most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611999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three lines at most.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76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4932129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Divider slide title over two lines at most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493212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three lines at most.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4455" y="3869"/>
            <a:ext cx="3279545" cy="5139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707100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One-line 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CASE STUDY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F2A0E-DC51-4491-91D2-673965B4C69A}"/>
              </a:ext>
            </a:extLst>
          </p:cNvPr>
          <p:cNvCxnSpPr/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33E0D-B8DA-49DA-A554-891A089055DC}"/>
              </a:ext>
            </a:extLst>
          </p:cNvPr>
          <p:cNvCxnSpPr/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6E3CC65-D2CF-45E2-9521-2DE20E27D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92000" y="1511845"/>
            <a:ext cx="3456000" cy="2577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1" y="1511300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“Quote text up to four lines”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001" y="3023464"/>
            <a:ext cx="4284056" cy="1420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00" y="2530549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2000" y="4166343"/>
            <a:ext cx="3456000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Caption or credit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47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One-line 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CASE STUDY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F2A0E-DC51-4491-91D2-673965B4C69A}"/>
              </a:ext>
            </a:extLst>
          </p:cNvPr>
          <p:cNvCxnSpPr/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33E0D-B8DA-49DA-A554-891A089055DC}"/>
              </a:ext>
            </a:extLst>
          </p:cNvPr>
          <p:cNvCxnSpPr/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44" y="3131388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“Quote text up to four lines”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01" y="1503446"/>
            <a:ext cx="3491967" cy="2924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/>
              <a:t>Body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943" y="4150637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CD92A4B-21BF-4D5C-B6DA-75A37BA90F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3942" y="1503447"/>
            <a:ext cx="4284056" cy="137619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defRPr sz="1400"/>
            </a:lvl1pPr>
            <a:lvl2pPr marL="155540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/>
              <a:t>Key facts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266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Sustrans is the charity making it easier for people to walk and cycle. 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 the school run and deliver a happier, healthier 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cy-GB" sz="1648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>
              <a:solidFill>
                <a:srgbClr val="41404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Elusen Gofrestredig Rhif 326550 (Cymru a Lloegr) SC039263 (Yr Alban)</a:t>
            </a:r>
          </a:p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Rhif Cofrestru TAW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2000" cy="8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15" y="3687078"/>
            <a:ext cx="2039232" cy="11329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>
                <a:solidFill>
                  <a:srgbClr val="C0D631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Sustrans is the charity making it easier for people to walk and cycle. 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>
                <a:solidFill>
                  <a:srgbClr val="C0D631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 the school run and deliver a happier, healthier 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>
                <a:solidFill>
                  <a:srgbClr val="C0D631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cy-GB" sz="1648" b="1" i="0" strike="noStrike" cap="none" spc="0" baseline="0">
                <a:solidFill>
                  <a:srgbClr val="7FD2EA"/>
                </a:solidFill>
                <a:effectLst/>
                <a:latin typeface="Arial"/>
                <a:ea typeface="Arial"/>
                <a:cs typeface="Arial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>
              <a:solidFill>
                <a:schemeClr val="accent4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>
                <a:solidFill>
                  <a:srgbClr val="7FD2EA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Elusen Gofrestredig Rhif 326550 (Cymru a Lloegr) SC039263 (Yr Alban)</a:t>
            </a:r>
          </a:p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>
                <a:solidFill>
                  <a:srgbClr val="7FD2EA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Rhif Cofrestru TAW 416740656.</a:t>
            </a:r>
          </a:p>
        </p:txBody>
      </p:sp>
    </p:spTree>
    <p:extLst>
      <p:ext uri="{BB962C8B-B14F-4D97-AF65-F5344CB8AC3E}">
        <p14:creationId xmlns:p14="http://schemas.microsoft.com/office/powerpoint/2010/main" val="416374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6" y="3939902"/>
            <a:ext cx="1606704" cy="89261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4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55186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>
                <a:solidFill>
                  <a:srgbClr val="FFFFFF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Sustrans is the charity making it easier for people to walk and cycle. 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>
                <a:solidFill>
                  <a:srgbClr val="FFFFFF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 the school run and deliver a happier, healthier 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>
                <a:solidFill>
                  <a:srgbClr val="FFFFFF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cy-GB" sz="1648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>
                <a:solidFill>
                  <a:srgbClr val="FFFFFF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Elusen Gofrestredig Rhif 326550 (Cymru a Lloegr) SC039263 (Yr Alban)</a:t>
            </a:r>
          </a:p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>
                <a:solidFill>
                  <a:srgbClr val="FFFFFF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Rhif Cofrestru TAW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-off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Sustrans is the charity making it easier for people to walk and cycle. 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 the school run and deliver a happier, healthier 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cy-GB" sz="1648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Elusen Gofrestredig Rhif 326550 (Cymru a Lloegr) SC039263 (Yr Alban)</a:t>
            </a:r>
          </a:p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Rhif Cofrestru TAW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hre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175284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549517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325923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w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4700" b="1">
                <a:solidFill>
                  <a:schemeClr val="accent6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9670CDDB-7361-413B-A408-3D47C982A6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7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2148256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29219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11910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4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122289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C1029B-F0F6-494D-AFB5-54468B6CF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One-line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32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2" r:id="rId5"/>
    <p:sldLayoutId id="2147483653" r:id="rId6"/>
    <p:sldLayoutId id="2147483654" r:id="rId7"/>
    <p:sldLayoutId id="2147483668" r:id="rId8"/>
    <p:sldLayoutId id="2147483655" r:id="rId9"/>
    <p:sldLayoutId id="2147483656" r:id="rId10"/>
    <p:sldLayoutId id="2147483659" r:id="rId11"/>
    <p:sldLayoutId id="2147483657" r:id="rId12"/>
    <p:sldLayoutId id="2147483658" r:id="rId13"/>
    <p:sldLayoutId id="2147483665" r:id="rId14"/>
    <p:sldLayoutId id="2147483666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9" r:id="rId21"/>
  </p:sldLayoutIdLst>
  <p:transition/>
  <p:hf sldNum="0" hdr="0"/>
  <p:txStyles>
    <p:titleStyle>
      <a:lvl1pPr algn="ctr" defTabSz="311079" rtl="0" eaLnBrk="1" latinLnBrk="0" hangingPunct="1">
        <a:spcBef>
          <a:spcPct val="0"/>
        </a:spcBef>
        <a:buNone/>
        <a:defRPr sz="1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655" indent="-116655" algn="l" defTabSz="311079" rtl="0" eaLnBrk="1" latinLnBrk="0" hangingPunct="1">
        <a:spcBef>
          <a:spcPct val="20000"/>
        </a:spcBef>
        <a:buFont typeface="Arial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1pPr>
      <a:lvl2pPr marL="252752" indent="-97212" algn="l" defTabSz="311079" rtl="0" eaLnBrk="1" latinLnBrk="0" hangingPunct="1">
        <a:spcBef>
          <a:spcPct val="20000"/>
        </a:spcBef>
        <a:buFont typeface="Arial" pitchFamily="34" charset="0"/>
        <a:buChar char="–"/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388849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544388" indent="-77770" algn="l" defTabSz="311079" rtl="0" eaLnBrk="1" latinLnBrk="0" hangingPunct="1">
        <a:spcBef>
          <a:spcPct val="20000"/>
        </a:spcBef>
        <a:buFont typeface="Arial" pitchFamily="34" charset="0"/>
        <a:buChar char="–"/>
        <a:defRPr sz="680" kern="1200">
          <a:solidFill>
            <a:schemeClr val="tx1"/>
          </a:solidFill>
          <a:latin typeface="+mn-lt"/>
          <a:ea typeface="+mn-ea"/>
          <a:cs typeface="+mn-cs"/>
        </a:defRPr>
      </a:lvl4pPr>
      <a:lvl5pPr marL="699927" indent="-77770" algn="l" defTabSz="311079" rtl="0" eaLnBrk="1" latinLnBrk="0" hangingPunct="1">
        <a:spcBef>
          <a:spcPct val="20000"/>
        </a:spcBef>
        <a:buFont typeface="Arial" pitchFamily="34" charset="0"/>
        <a:buChar char="»"/>
        <a:defRPr sz="680" kern="1200">
          <a:solidFill>
            <a:schemeClr val="tx1"/>
          </a:solidFill>
          <a:latin typeface="+mn-lt"/>
          <a:ea typeface="+mn-ea"/>
          <a:cs typeface="+mn-cs"/>
        </a:defRPr>
      </a:lvl5pPr>
      <a:lvl6pPr marL="855467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6pPr>
      <a:lvl7pPr marL="101100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7pPr>
      <a:lvl8pPr marL="116654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8pPr>
      <a:lvl9pPr marL="1322085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1pPr>
      <a:lvl2pPr marL="15553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2pPr>
      <a:lvl3pPr marL="31107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3pPr>
      <a:lvl4pPr marL="46661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4pPr>
      <a:lvl5pPr marL="62215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5pPr>
      <a:lvl6pPr marL="77769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6pPr>
      <a:lvl7pPr marL="93323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7pPr>
      <a:lvl8pPr marL="108877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8pPr>
      <a:lvl9pPr marL="124431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%20ActiveTravelSchoolPlan@sustrans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tetothem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1698" y="2643758"/>
            <a:ext cx="3827910" cy="716678"/>
          </a:xfrm>
        </p:spPr>
        <p:txBody>
          <a:bodyPr/>
          <a:lstStyle/>
          <a:p>
            <a:r>
              <a:rPr lang="cy-GB" sz="20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sy’n dda i’r </a:t>
            </a:r>
            <a:r>
              <a:rPr lang="cy-GB" sz="2400" b="1" i="0" strike="noStrike" cap="none" spc="0" baseline="0" dirty="0">
                <a:solidFill>
                  <a:srgbClr val="C0D631"/>
                </a:solidFill>
                <a:effectLst/>
                <a:latin typeface="Arial"/>
                <a:ea typeface="Arial"/>
                <a:cs typeface="Arial"/>
              </a:rPr>
              <a:t>blaned</a:t>
            </a:r>
            <a:r>
              <a:rPr lang="cy-GB" sz="20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 ac i </a:t>
            </a:r>
            <a:r>
              <a:rPr lang="cy-GB" sz="2400" b="1" i="0" strike="noStrike" cap="none" spc="0" baseline="0" dirty="0">
                <a:solidFill>
                  <a:srgbClr val="C0D631"/>
                </a:solidFill>
                <a:effectLst/>
                <a:latin typeface="Arial"/>
                <a:ea typeface="Arial"/>
                <a:cs typeface="Arial"/>
              </a:rPr>
              <a:t>bobl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33193" t="9043" r="17067" b="6704"/>
          <a:stretch>
            <a:fillRect/>
          </a:stretch>
        </p:blipFill>
        <p:spPr>
          <a:xfrm>
            <a:off x="4752000" y="-58788"/>
            <a:ext cx="4392000" cy="5202288"/>
          </a:xfrm>
          <a:prstGeom prst="rect">
            <a:avLst/>
          </a:prstGeom>
        </p:spPr>
      </p:pic>
      <p:sp>
        <p:nvSpPr>
          <p:cNvPr id="6" name="Text Placeholder 3"/>
          <p:cNvSpPr txBox="1"/>
          <p:nvPr/>
        </p:nvSpPr>
        <p:spPr>
          <a:xfrm>
            <a:off x="2123728" y="195486"/>
            <a:ext cx="2475880" cy="3960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11079" rtl="0" eaLnBrk="1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y-GB" sz="14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Sesiwn 4: </a:t>
            </a:r>
            <a:r>
              <a:rPr lang="cy-GB" sz="1400" b="1" i="0" strike="noStrike" cap="none" spc="0" baseline="0" dirty="0">
                <a:solidFill>
                  <a:schemeClr val="accent2"/>
                </a:solidFill>
                <a:effectLst/>
                <a:latin typeface="Arial"/>
                <a:ea typeface="Arial"/>
                <a:cs typeface="Arial"/>
              </a:rPr>
              <a:t>Ymgysylltu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47DF65C-A695-AA60-BEF4-A262B161D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8" y="1520896"/>
            <a:ext cx="3547791" cy="1347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D6633C-1FBF-FC02-4DE3-3A7EFB1A85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3568" y="3867894"/>
            <a:ext cx="1872208" cy="105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837EB1B1-2F86-0356-8FCC-D817216127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79" y="4130724"/>
            <a:ext cx="1656184" cy="920102"/>
          </a:xfrm>
          <a:prstGeom prst="rect">
            <a:avLst/>
          </a:prstGeom>
        </p:spPr>
      </p:pic>
      <p:pic>
        <p:nvPicPr>
          <p:cNvPr id="7" name="Picture 6" descr="A group of people walking on a bicycle&#10;&#10;Description automatically generated">
            <a:extLst>
              <a:ext uri="{FF2B5EF4-FFF2-40B4-BE49-F238E27FC236}">
                <a16:creationId xmlns:a16="http://schemas.microsoft.com/office/drawing/2014/main" id="{72B5ADEE-3A50-FAE2-E7A7-660429F76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8" y="4208079"/>
            <a:ext cx="2338750" cy="9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941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D6B6DA-6D52-E098-FB4D-960E0590BE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93" t="9043" r="17067" b="6704"/>
          <a:stretch>
            <a:fillRect/>
          </a:stretch>
        </p:blipFill>
        <p:spPr>
          <a:xfrm>
            <a:off x="4752000" y="-58788"/>
            <a:ext cx="4392000" cy="520228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6C3FC0D-1D6C-F3B7-EEEB-B81958190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4489336"/>
            <a:ext cx="1187952" cy="451325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488AB4F-C366-9331-CEFB-3284CE5244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4000" y="555526"/>
            <a:ext cx="3798000" cy="381642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y-GB" sz="20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Da iawn chi am gwblhau’r gweithdai cymdogaethau 20 munud! </a:t>
            </a:r>
          </a:p>
          <a:p>
            <a:pPr>
              <a:spcAft>
                <a:spcPts val="600"/>
              </a:spcAft>
            </a:pPr>
            <a:endParaRPr lang="en-GB" sz="1800" dirty="0"/>
          </a:p>
          <a:p>
            <a:pPr>
              <a:spcAft>
                <a:spcPts val="600"/>
              </a:spcAft>
            </a:pPr>
            <a:endParaRPr lang="en-GB" sz="1600" b="0" dirty="0"/>
          </a:p>
          <a:p>
            <a:pPr>
              <a:spcAft>
                <a:spcPts val="600"/>
              </a:spcAft>
            </a:pPr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Os bydd gennych unrhyw gwestiynau am y gweithdai, neu am fwy o wybodaeth am sut rydym yn cefnogi ysgolion yng Nghymru, anfonwch ebost at </a:t>
            </a:r>
            <a:r>
              <a:rPr lang="cy-GB" sz="1400" b="0" i="0" strike="noStrike" cap="none" spc="0" baseline="0" dirty="0" err="1">
                <a:solidFill>
                  <a:srgbClr val="414042"/>
                </a:solidFill>
                <a:effectLst/>
                <a:latin typeface="Arial"/>
                <a:ea typeface="Arial"/>
                <a:cs typeface="Arial"/>
                <a:hlinkClick r:id="rId4" history="0"/>
              </a:rPr>
              <a:t>ActiveTravelSchoolPlan@sustrans.org.uk</a:t>
            </a:r>
            <a:endParaRPr lang="en-GB" sz="1400" b="0" dirty="0"/>
          </a:p>
          <a:p>
            <a:pPr>
              <a:spcAft>
                <a:spcPts val="600"/>
              </a:spcAft>
            </a:pPr>
            <a:endParaRPr lang="en-GB" sz="1400" b="0" dirty="0"/>
          </a:p>
          <a:p>
            <a:pPr>
              <a:spcAft>
                <a:spcPts val="600"/>
              </a:spcAft>
            </a:pP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www.sustrans.org.uk</a:t>
            </a:r>
          </a:p>
        </p:txBody>
      </p:sp>
    </p:spTree>
    <p:extLst>
      <p:ext uri="{BB962C8B-B14F-4D97-AF65-F5344CB8AC3E}">
        <p14:creationId xmlns:p14="http://schemas.microsoft.com/office/powerpoint/2010/main" val="35448496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2836" y="1277938"/>
            <a:ext cx="5148152" cy="2931513"/>
          </a:xfrm>
        </p:spPr>
        <p:txBody>
          <a:bodyPr/>
          <a:lstStyle/>
          <a:p>
            <a:pPr marL="342900" indent="-342900" defTabSz="336550">
              <a:spcBef>
                <a:spcPts val="600"/>
              </a:spcBef>
              <a:buAutoNum type="arabicPeriod"/>
            </a:pPr>
            <a:r>
              <a:rPr lang="cy-GB" sz="1600" b="0" i="0" strike="noStrike" cap="none" spc="0" baseline="0">
                <a:solidFill>
                  <a:srgbClr val="8D8B8F"/>
                </a:solidFill>
                <a:effectLst/>
                <a:latin typeface="Arial"/>
                <a:ea typeface="Arial"/>
                <a:cs typeface="Arial"/>
              </a:rPr>
              <a:t>Sefydlu: 	</a:t>
            </a:r>
            <a:r>
              <a:rPr lang="cy-GB" sz="1400" b="0" i="0" strike="noStrike" cap="none" spc="0" baseline="0">
                <a:solidFill>
                  <a:srgbClr val="8D8B8F"/>
                </a:solidFill>
                <a:effectLst/>
                <a:latin typeface="Arial"/>
                <a:ea typeface="Arial"/>
                <a:cs typeface="Arial"/>
              </a:rPr>
              <a:t>Beth yw cymdogaeth 20 munud?</a:t>
            </a:r>
          </a:p>
          <a:p>
            <a:pPr marL="342900" indent="-342900" defTabSz="336550">
              <a:spcBef>
                <a:spcPts val="600"/>
              </a:spcBef>
              <a:buAutoNum type="arabicPeriod"/>
              <a:tabLst>
                <a:tab pos="1349375" algn="l"/>
              </a:tabLst>
            </a:pPr>
            <a:r>
              <a:rPr lang="cy-GB" sz="1600" b="0" i="0" strike="noStrike" cap="none" spc="0" baseline="0">
                <a:solidFill>
                  <a:srgbClr val="8D8B8F"/>
                </a:solidFill>
                <a:effectLst/>
                <a:latin typeface="Arial"/>
                <a:ea typeface="Arial"/>
                <a:cs typeface="Arial"/>
              </a:rPr>
              <a:t>Archwilio:	</a:t>
            </a:r>
            <a:r>
              <a:rPr lang="cy-GB" sz="1400" b="0" i="0" strike="noStrike" cap="none" spc="0" baseline="0">
                <a:solidFill>
                  <a:srgbClr val="8D8B8F"/>
                </a:solidFill>
                <a:effectLst/>
                <a:latin typeface="Arial"/>
                <a:ea typeface="Arial"/>
                <a:cs typeface="Arial"/>
              </a:rPr>
              <a:t>Cerddwch o amgylch eich cymdogaeth 20 munud leol</a:t>
            </a:r>
          </a:p>
          <a:p>
            <a:pPr marL="342900" indent="-342900" defTabSz="336550">
              <a:spcBef>
                <a:spcPts val="600"/>
              </a:spcBef>
              <a:buFont typeface="Arial Black" panose="020B0A04020102020204" pitchFamily="34" charset="0"/>
              <a:buAutoNum type="arabicPeriod"/>
              <a:tabLst>
                <a:tab pos="1349375" algn="l"/>
              </a:tabLst>
            </a:pPr>
            <a:r>
              <a:rPr lang="cy-GB" sz="1600" b="0" i="0" strike="noStrike" cap="none" spc="0" baseline="0">
                <a:solidFill>
                  <a:srgbClr val="8D8B8F"/>
                </a:solidFill>
                <a:effectLst/>
                <a:latin typeface="Arial"/>
                <a:ea typeface="Arial"/>
                <a:cs typeface="Arial"/>
              </a:rPr>
              <a:t>Gwerthuso:	</a:t>
            </a:r>
            <a:r>
              <a:rPr lang="cy-GB" sz="1400" b="0" i="0" strike="noStrike" cap="none" spc="0" baseline="0">
                <a:solidFill>
                  <a:srgbClr val="8D8B8F"/>
                </a:solidFill>
                <a:effectLst/>
                <a:latin typeface="Arial"/>
                <a:ea typeface="Arial"/>
                <a:cs typeface="Arial"/>
              </a:rPr>
              <a:t>Pa mor dda yw eich cymdogaeth 20 munud leol?</a:t>
            </a:r>
          </a:p>
          <a:p>
            <a:pPr marL="342900" indent="-342900" defTabSz="336550">
              <a:spcBef>
                <a:spcPts val="600"/>
              </a:spcBef>
              <a:buAutoNum type="arabicPeriod"/>
            </a:pPr>
            <a:r>
              <a:rPr lang="cy-GB" sz="16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Ymgysylltu:	Gwella eich cymdogaeth 20 munud leol</a:t>
            </a:r>
          </a:p>
          <a:p>
            <a:pPr lvl="4" defTabSz="336550">
              <a:spcBef>
                <a:spcPts val="300"/>
              </a:spcBef>
              <a:spcAft>
                <a:spcPts val="300"/>
              </a:spcAft>
            </a:pPr>
            <a:r>
              <a:rPr lang="cy-GB" sz="14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Beth hoffech chi ei weld yn cael ei ymdrin ag ef, a pham?</a:t>
            </a:r>
          </a:p>
          <a:p>
            <a:pPr lvl="4" defTabSz="336550">
              <a:spcBef>
                <a:spcPts val="300"/>
              </a:spcBef>
              <a:spcAft>
                <a:spcPts val="300"/>
              </a:spcAft>
            </a:pPr>
            <a:endParaRPr lang="en-GB" sz="1400" b="0"/>
          </a:p>
          <a:p>
            <a:pPr lvl="4" defTabSz="336550">
              <a:spcBef>
                <a:spcPts val="300"/>
              </a:spcBef>
              <a:spcAft>
                <a:spcPts val="300"/>
              </a:spcAft>
            </a:pPr>
            <a:endParaRPr lang="en-GB" sz="160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18883"/>
          <a:stretch>
            <a:fillRect/>
          </a:stretch>
        </p:blipFill>
        <p:spPr>
          <a:xfrm>
            <a:off x="5795963" y="1277938"/>
            <a:ext cx="2952750" cy="31496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sz="2600" b="1" i="0" strike="noStrike" cap="none" spc="0" baseline="0">
                <a:solidFill>
                  <a:srgbClr val="253773"/>
                </a:solidFill>
                <a:effectLst/>
                <a:latin typeface="Arial"/>
                <a:ea typeface="Arial"/>
                <a:cs typeface="Arial"/>
              </a:rPr>
              <a:t>Trosolwg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8EE7EF4-5FB4-1F10-B866-7A8496315E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4489336"/>
            <a:ext cx="1187952" cy="4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593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DD95047-7B94-E973-390E-10A6A943F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4489336"/>
            <a:ext cx="1187952" cy="4513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4C54-2475-8399-2026-400F867343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y-GB" sz="14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Edrychwch yn ôl ar y daflen waith o’r sesiwn ddiwethaf. Pa fater wnaethoch chi ei bennu fel y peth yr hoffech ei newid fwy na dim?</a:t>
            </a:r>
          </a:p>
          <a:p>
            <a:r>
              <a:rPr lang="cy-GB" sz="1400" b="1" i="0" strike="noStrike" cap="none" spc="0" baseline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Tasg:	</a:t>
            </a:r>
            <a:r>
              <a:rPr lang="cy-GB" sz="14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Creu map meddwl am y mater rydych chi’n credu yw’r pwysicaf.</a:t>
            </a:r>
            <a:br>
              <a:rPr sz="1400"/>
            </a:br>
            <a:r>
              <a:rPr lang="cy-GB" sz="14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		Gwnewch yn siŵr eich bod yn gallu ateb y cwestiynau canlynol. </a:t>
            </a:r>
          </a:p>
          <a:p>
            <a:pPr marL="498440" lvl="1" indent="-34290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y-GB" sz="14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Beth </a:t>
            </a:r>
            <a:r>
              <a:rPr lang="cy-GB" sz="14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yw’r broblem? </a:t>
            </a:r>
          </a:p>
          <a:p>
            <a:pPr marL="965057" lvl="4" indent="-34290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y-GB" sz="14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Beth yw’r manylion? Ble mae hyn?</a:t>
            </a:r>
          </a:p>
          <a:p>
            <a:pPr marL="498440" lvl="1" indent="-34290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y-GB" sz="14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Pam </a:t>
            </a:r>
            <a:r>
              <a:rPr lang="cy-GB" sz="14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mae’n broblem?</a:t>
            </a:r>
          </a:p>
          <a:p>
            <a:pPr marL="965057" lvl="4" indent="-34290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y-GB" sz="14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Pa broblemau mae’n ei achosi? Ar bwy mae’n effeithio?</a:t>
            </a:r>
            <a:endParaRPr lang="en-GB" sz="380"/>
          </a:p>
          <a:p>
            <a:pPr marL="498440" lvl="1" indent="-34290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y-GB" sz="14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Sut </a:t>
            </a:r>
            <a:r>
              <a:rPr lang="cy-GB" sz="14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hoffech ei weld yn cael ei ddatrys?</a:t>
            </a:r>
          </a:p>
          <a:p>
            <a:pPr marL="965057" lvl="4" indent="-34290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y-GB" sz="14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Beth yw eich cynnig o ran ei ddatrys? Pam mae hwn yn ddatrysiad da?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21E399-A90B-9D80-68BC-AB85A385E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Beth hoffech chi ei newid?</a:t>
            </a:r>
          </a:p>
        </p:txBody>
      </p:sp>
    </p:spTree>
    <p:extLst>
      <p:ext uri="{BB962C8B-B14F-4D97-AF65-F5344CB8AC3E}">
        <p14:creationId xmlns:p14="http://schemas.microsoft.com/office/powerpoint/2010/main" val="42524841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E87A4-342F-1765-D3BB-047C6CAA64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y-GB" sz="1800" b="1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Tasg:		</a:t>
            </a:r>
            <a:r>
              <a:rPr lang="cy-GB" sz="18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Creu poster am eich problem</a:t>
            </a:r>
          </a:p>
          <a:p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Gwnewch yn siŵr eich bod yn cynnwys y prif bwyntiau o’ch map meddwl - </a:t>
            </a: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beth </a:t>
            </a: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yw’r broblem, </a:t>
            </a: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pam </a:t>
            </a: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mae’n broblem, a </a:t>
            </a: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sut </a:t>
            </a: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yr hoffech weld pethau’n newid. </a:t>
            </a:r>
          </a:p>
          <a:p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Efallai y gallwch arddangos eich posteri rywle yn yr ysgol er mwyn i rieni, staff a disgyblion eraill eu gweld. </a:t>
            </a:r>
          </a:p>
          <a:p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Sut i greu poster deniadol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Defnyddiwch liwiau llachar ac ysgrifen fawr ar gyfer y teitl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Cofiwch osgoi ddefnyddio gormod o eiriau - gallech ddefnyddio pwyntiau bwled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Gallech ddefnyddio llun i helpu i egluro pethau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endParaRPr lang="en-GB" sz="1600" dirty="0"/>
          </a:p>
          <a:p>
            <a:endParaRPr lang="en-GB" sz="1800" b="1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FD297-19BC-416B-3154-5DB67034A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sz="20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Opsiwn 1: </a:t>
            </a:r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Poster</a:t>
            </a:r>
          </a:p>
        </p:txBody>
      </p:sp>
    </p:spTree>
    <p:extLst>
      <p:ext uri="{BB962C8B-B14F-4D97-AF65-F5344CB8AC3E}">
        <p14:creationId xmlns:p14="http://schemas.microsoft.com/office/powerpoint/2010/main" val="38954491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E87A4-342F-1765-D3BB-047C6CAA64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055293"/>
            <a:ext cx="7956000" cy="3398877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Mae </a:t>
            </a: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cynrychiolwyr lleol </a:t>
            </a: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yn helpu’r bobl sy’n byw yn eu hardal i fynd i’r afael â materion lleol. </a:t>
            </a:r>
          </a:p>
          <a:p>
            <a:pPr>
              <a:spcAft>
                <a:spcPct val="0"/>
              </a:spcAft>
            </a:pPr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Y ffordd orau o ofyn am eu helpu neu eu gwneud yn ymwybodol o fater yw drwy ysgrifennu atyn nhw. </a:t>
            </a:r>
          </a:p>
          <a:p>
            <a:pPr>
              <a:spcAft>
                <a:spcPct val="0"/>
              </a:spcAft>
            </a:pPr>
            <a:endParaRPr lang="en-GB" sz="1050" dirty="0"/>
          </a:p>
          <a:p>
            <a:pPr>
              <a:spcAft>
                <a:spcPct val="0"/>
              </a:spcAft>
            </a:pPr>
            <a:r>
              <a:rPr lang="cy-GB" sz="1600" b="1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Mathau o gynrychiolwyr lleol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y-GB" sz="14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Cynghorwyr </a:t>
            </a:r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- Bydd sawl cynghorydd lleol sy’n cynrychioli eich ardal chi ar y cyngor lleol. Mae’r cyngor yn gyfrifol am wasanaethau a pholisi lleol, yn cynnwys cynllunio, trafnidiaeth, ffyrdd, llwybrau, addysg, gwasanaethau cymdeithasol, a llyfrgelloedd.  </a:t>
            </a:r>
          </a:p>
          <a:p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	</a:t>
            </a:r>
            <a:r>
              <a:rPr lang="cy-GB" sz="1400" b="0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Mae’n debygol mai at eich cynghorwyr lleol y bydd angen ichi ysgrifennu llythyr. Gallwch ddarganfod pwy yw’ch rhai chi naill ai	gan ddefnyddio gwefan eich cyngor lleol, neu drwy </a:t>
            </a:r>
            <a:r>
              <a:rPr lang="cy-GB" sz="1400" b="0" i="0" strike="noStrike" cap="none" spc="0" baseline="0" dirty="0" err="1">
                <a:solidFill>
                  <a:srgbClr val="CB3B95"/>
                </a:solidFill>
                <a:latin typeface="Arial"/>
                <a:ea typeface="Arial"/>
                <a:cs typeface="Arial"/>
                <a:hlinkClick r:id="rId3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www.writetothem.com</a:t>
            </a:r>
            <a:r>
              <a:rPr lang="cy-GB" sz="1400" b="0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y-GB" sz="14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Aelodau o’r Senedd - </a:t>
            </a:r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bydd gennych Aelod o’r Senedd hefyd, a all eich helpu gyda materion datganoledig, fel addysg, iechyd, amaeth, cyfiawnder, a charchardai.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y-GB" sz="14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Aelodau Seneddol </a:t>
            </a:r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- Eich AS (Aelod Seneddol - Llundain) sy’n gyfrifol am faterion y Deyrnas Unedig a chyfreithiau. </a:t>
            </a:r>
            <a:br>
              <a:rPr sz="1400" dirty="0"/>
            </a:br>
            <a:endParaRPr lang="en-GB" sz="1400" dirty="0"/>
          </a:p>
          <a:p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>
              <a:spcAft>
                <a:spcPct val="0"/>
              </a:spcAft>
            </a:pP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FD297-19BC-416B-3154-5DB67034A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557795"/>
            <a:ext cx="6444296" cy="396000"/>
          </a:xfrm>
        </p:spPr>
        <p:txBody>
          <a:bodyPr/>
          <a:lstStyle/>
          <a:p>
            <a:r>
              <a:rPr lang="cy-GB" sz="18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Opsiwn 2: </a:t>
            </a:r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Ysgrifennu at gynrychiolydd lleol</a:t>
            </a:r>
          </a:p>
        </p:txBody>
      </p:sp>
    </p:spTree>
    <p:extLst>
      <p:ext uri="{BB962C8B-B14F-4D97-AF65-F5344CB8AC3E}">
        <p14:creationId xmlns:p14="http://schemas.microsoft.com/office/powerpoint/2010/main" val="24335871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E87A4-342F-1765-D3BB-047C6CAA64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27123"/>
            <a:ext cx="7956000" cy="3398877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y-GB" sz="1600" b="1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Tasg:		</a:t>
            </a: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Ysgrifennwch lythyr at eich cynrychiolydd/cynrychiolwyr lleol yn trafod 			eich problem a gofyn am eu help</a:t>
            </a:r>
          </a:p>
          <a:p>
            <a:pPr>
              <a:spcAft>
                <a:spcPct val="0"/>
              </a:spcAft>
            </a:pPr>
            <a:endParaRPr lang="en-GB" sz="1600" b="1" dirty="0"/>
          </a:p>
          <a:p>
            <a:pPr>
              <a:spcAft>
                <a:spcPct val="0"/>
              </a:spcAft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Defnyddiwch eich map meddwl i’ch helpu i ysgrifennu pob rhan.  </a:t>
            </a:r>
          </a:p>
          <a:p>
            <a:pPr>
              <a:spcAft>
                <a:spcPct val="0"/>
              </a:spcAft>
            </a:pPr>
            <a:endParaRPr lang="en-GB" sz="1600" dirty="0"/>
          </a:p>
          <a:p>
            <a:pPr>
              <a:spcAft>
                <a:spcPct val="0"/>
              </a:spcAft>
            </a:pPr>
            <a:r>
              <a:rPr lang="cy-GB" sz="1600" b="1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Strwythur</a:t>
            </a:r>
          </a:p>
          <a:p>
            <a:pPr>
              <a:spcAft>
                <a:spcPct val="0"/>
              </a:spcAft>
            </a:pPr>
            <a:endParaRPr lang="en-GB" sz="1600" dirty="0"/>
          </a:p>
          <a:p>
            <a:pPr>
              <a:spcAft>
                <a:spcPct val="0"/>
              </a:spcAft>
            </a:pP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I ddechrau, </a:t>
            </a: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dylech gyfarch eich cynrychiolydd lleol gyda’u henw llawn, </a:t>
            </a:r>
          </a:p>
          <a:p>
            <a:pPr>
              <a:spcAft>
                <a:spcPct val="0"/>
              </a:spcAft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e.e. Annwyl Danny </a:t>
            </a:r>
            <a:r>
              <a:rPr lang="cy-GB" sz="1600" b="0" i="0" strike="noStrike" cap="none" spc="0" baseline="0" dirty="0" err="1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Ashton</a:t>
            </a:r>
            <a:endParaRPr lang="cy-GB" sz="1600" b="0" i="0" strike="noStrike" cap="none" spc="0" baseline="0" dirty="0">
              <a:solidFill>
                <a:srgbClr val="414042"/>
              </a:solidFill>
              <a:effectLst/>
              <a:latin typeface="Arial"/>
              <a:ea typeface="Arial"/>
              <a:cs typeface="Arial"/>
            </a:endParaRPr>
          </a:p>
          <a:p>
            <a:pPr>
              <a:spcAft>
                <a:spcPct val="0"/>
              </a:spcAft>
            </a:pPr>
            <a:endParaRPr lang="en-GB" sz="1600" dirty="0"/>
          </a:p>
          <a:p>
            <a:pPr>
              <a:spcAft>
                <a:spcPct val="0"/>
              </a:spcAft>
            </a:pP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Cyflwyniad</a:t>
            </a:r>
          </a:p>
          <a:p>
            <a:pPr>
              <a:spcAft>
                <a:spcPct val="0"/>
              </a:spcAft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Cyflwynwch eich hunain a’ch mater i’w drafod. Disgrifiwch y broblem a lle mae’n bodoli yn eich ardal leol. </a:t>
            </a:r>
          </a:p>
          <a:p>
            <a:pPr>
              <a:spcAft>
                <a:spcPct val="0"/>
              </a:spcAft>
            </a:pPr>
            <a:endParaRPr lang="en-GB" sz="1600" b="1" dirty="0"/>
          </a:p>
          <a:p>
            <a:pPr>
              <a:spcAft>
                <a:spcPct val="0"/>
              </a:spcAft>
            </a:pPr>
            <a:endParaRPr lang="en-GB" sz="1600" b="1" dirty="0"/>
          </a:p>
          <a:p>
            <a:pPr>
              <a:spcAft>
                <a:spcPct val="0"/>
              </a:spcAft>
            </a:pPr>
            <a:endParaRPr lang="en-GB" sz="1600" b="1" dirty="0"/>
          </a:p>
          <a:p>
            <a:pPr>
              <a:spcAft>
                <a:spcPct val="0"/>
              </a:spcAft>
            </a:pPr>
            <a:endParaRPr lang="en-GB" sz="1600" dirty="0"/>
          </a:p>
          <a:p>
            <a:pPr>
              <a:spcAft>
                <a:spcPct val="0"/>
              </a:spcAft>
            </a:pPr>
            <a:endParaRPr lang="en-GB" sz="1400" b="1" dirty="0"/>
          </a:p>
          <a:p>
            <a:pPr>
              <a:spcAft>
                <a:spcPct val="0"/>
              </a:spcAft>
            </a:pPr>
            <a:endParaRPr lang="en-GB" sz="1400" b="1" dirty="0"/>
          </a:p>
          <a:p>
            <a:pPr>
              <a:spcAft>
                <a:spcPct val="0"/>
              </a:spcAft>
            </a:pPr>
            <a:br>
              <a:rPr lang="en-GB" sz="1400" dirty="0"/>
            </a:br>
            <a:endParaRPr lang="en-GB" sz="1400" dirty="0"/>
          </a:p>
          <a:p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>
              <a:spcAft>
                <a:spcPct val="0"/>
              </a:spcAft>
            </a:pP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FD297-19BC-416B-3154-5DB67034A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557795"/>
            <a:ext cx="6444296" cy="396000"/>
          </a:xfrm>
        </p:spPr>
        <p:txBody>
          <a:bodyPr/>
          <a:lstStyle/>
          <a:p>
            <a:r>
              <a:rPr lang="cy-GB" sz="18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Opsiwn 2: </a:t>
            </a:r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Ysgrifennu at gynrychiolydd lleol</a:t>
            </a:r>
          </a:p>
        </p:txBody>
      </p:sp>
    </p:spTree>
    <p:extLst>
      <p:ext uri="{BB962C8B-B14F-4D97-AF65-F5344CB8AC3E}">
        <p14:creationId xmlns:p14="http://schemas.microsoft.com/office/powerpoint/2010/main" val="42892812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E87A4-342F-1765-D3BB-047C6CAA64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27123"/>
            <a:ext cx="7956000" cy="3398877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Rhan 1 - y broblem</a:t>
            </a:r>
            <a:br>
              <a:rPr sz="1600" dirty="0"/>
            </a:b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 Eglurwch yn glir pam mae’n broblem a darparwch dystiolaeth. </a:t>
            </a:r>
            <a:br>
              <a:rPr sz="1600" dirty="0"/>
            </a:b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Ar bwy mae’n effeithio? A oes unrhyw un arall yn cytuno ei bod yn broblem? A oes unrhyw dystiolaeth amlwg (e.e. bin sy’n gorlifo)</a:t>
            </a:r>
            <a:br>
              <a:rPr sz="1600" dirty="0"/>
            </a:br>
            <a:endParaRPr lang="en-GB" sz="1600" dirty="0"/>
          </a:p>
          <a:p>
            <a:pPr>
              <a:spcAft>
                <a:spcPct val="0"/>
              </a:spcAft>
            </a:pP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Rhan 2 - eich datrysiad</a:t>
            </a:r>
          </a:p>
          <a:p>
            <a:pPr>
              <a:spcAft>
                <a:spcPct val="0"/>
              </a:spcAft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Disgrifiwch sut hoffech i bethau newid a pham mai hynny yw’r ateb gorau. Sut fyddai hynny’n datrys eich problem?</a:t>
            </a:r>
          </a:p>
          <a:p>
            <a:pPr>
              <a:spcAft>
                <a:spcPct val="0"/>
              </a:spcAft>
            </a:pPr>
            <a:endParaRPr lang="en-GB" sz="1600" dirty="0"/>
          </a:p>
          <a:p>
            <a:pPr>
              <a:spcAft>
                <a:spcPct val="0"/>
              </a:spcAft>
            </a:pP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I gloi</a:t>
            </a:r>
          </a:p>
          <a:p>
            <a:pPr>
              <a:spcAft>
                <a:spcPct val="0"/>
              </a:spcAft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Rhowch grynodeb o’r hyn rydych wedi’i ysgrifennu.</a:t>
            </a:r>
            <a:br>
              <a:rPr sz="1600" dirty="0"/>
            </a:b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Gorffennwch gydag ymadrodd fel “Edrychaf ymlaen at glywed gennych”.</a:t>
            </a:r>
            <a:br>
              <a:rPr sz="1600" dirty="0"/>
            </a:b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Yna llofnodwch gydag “yr eiddoch yn gywir” a’ch enw/enwau llawn.</a:t>
            </a:r>
          </a:p>
          <a:p>
            <a:pPr>
              <a:spcAft>
                <a:spcPct val="0"/>
              </a:spcAft>
            </a:pPr>
            <a:endParaRPr lang="en-GB" sz="1600" dirty="0"/>
          </a:p>
          <a:p>
            <a:pPr>
              <a:spcAft>
                <a:spcPct val="0"/>
              </a:spcAft>
            </a:pPr>
            <a:endParaRPr lang="en-GB" sz="1600" b="1" dirty="0"/>
          </a:p>
          <a:p>
            <a:pPr>
              <a:spcAft>
                <a:spcPct val="0"/>
              </a:spcAft>
            </a:pPr>
            <a:endParaRPr lang="en-GB" sz="1600" b="1" dirty="0"/>
          </a:p>
          <a:p>
            <a:pPr>
              <a:spcAft>
                <a:spcPct val="0"/>
              </a:spcAft>
            </a:pPr>
            <a:endParaRPr lang="en-GB" sz="1600" b="1" dirty="0"/>
          </a:p>
          <a:p>
            <a:pPr>
              <a:spcAft>
                <a:spcPct val="0"/>
              </a:spcAft>
            </a:pPr>
            <a:endParaRPr lang="en-GB" sz="1600" dirty="0"/>
          </a:p>
          <a:p>
            <a:pPr>
              <a:spcAft>
                <a:spcPct val="0"/>
              </a:spcAft>
            </a:pPr>
            <a:endParaRPr lang="en-GB" sz="1400" b="1" dirty="0"/>
          </a:p>
          <a:p>
            <a:pPr>
              <a:spcAft>
                <a:spcPct val="0"/>
              </a:spcAft>
            </a:pPr>
            <a:endParaRPr lang="en-GB" sz="1400" b="1" dirty="0"/>
          </a:p>
          <a:p>
            <a:pPr>
              <a:spcAft>
                <a:spcPct val="0"/>
              </a:spcAft>
            </a:pPr>
            <a:br>
              <a:rPr lang="en-GB" sz="1400" dirty="0"/>
            </a:br>
            <a:endParaRPr lang="en-GB" sz="1400" dirty="0"/>
          </a:p>
          <a:p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>
              <a:spcAft>
                <a:spcPct val="0"/>
              </a:spcAft>
            </a:pP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FD297-19BC-416B-3154-5DB67034A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557795"/>
            <a:ext cx="6444296" cy="396000"/>
          </a:xfrm>
        </p:spPr>
        <p:txBody>
          <a:bodyPr/>
          <a:lstStyle/>
          <a:p>
            <a:r>
              <a:rPr lang="cy-GB" sz="18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Opsiwn 2: </a:t>
            </a:r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Ysgrifennu at gynrychiolydd lleol</a:t>
            </a:r>
          </a:p>
        </p:txBody>
      </p:sp>
    </p:spTree>
    <p:extLst>
      <p:ext uri="{BB962C8B-B14F-4D97-AF65-F5344CB8AC3E}">
        <p14:creationId xmlns:p14="http://schemas.microsoft.com/office/powerpoint/2010/main" val="33363702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E87A4-342F-1765-D3BB-047C6CAA64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27123"/>
            <a:ext cx="7956000" cy="3398877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cy-GB" sz="1600" b="1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Tasg:		</a:t>
            </a: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Ysgrifennwch lythyr at eich cynrychiolydd/cynrychiolwyr lleol yn trafod eich problem a gofyn am eu help</a:t>
            </a:r>
          </a:p>
          <a:p>
            <a:pPr>
              <a:spcAft>
                <a:spcPct val="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Cyngor ar gyfer llunio llythyr gwych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Byddwch yn gwrtais ac yn glir am y mater. Eglurwch popeth yn glir, ond ceisiwch beidio parablu gormod.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Cofiwch gynnwys ffotograff neu ddarlun os bydd hynny’n helpu i gyfleu eich neges.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Defnyddiwch eich geiriau eich hunain - maen nhw eisiau clywed gennych chi am yr hyn rydych chi’n ei feddwl a pham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Ailadroddwch eich pwynt allweddol i’w bwysleisio.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Defnyddiwch iaith emosiynol i gael mwy o effaith.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Cyfeiriwch yn uniongyrchol at y person neu bobl rydych chi’n ysgrifennu atynt drwy ddefnyddio “chi” ac “eich”.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GB" sz="16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GB" sz="1600" dirty="0"/>
          </a:p>
          <a:p>
            <a:pPr>
              <a:spcAft>
                <a:spcPct val="0"/>
              </a:spcAft>
            </a:pPr>
            <a:endParaRPr lang="en-GB" sz="1600" b="1" dirty="0"/>
          </a:p>
          <a:p>
            <a:pPr>
              <a:spcAft>
                <a:spcPct val="0"/>
              </a:spcAft>
            </a:pPr>
            <a:endParaRPr lang="en-GB" sz="1600" b="1" dirty="0"/>
          </a:p>
          <a:p>
            <a:pPr>
              <a:spcAft>
                <a:spcPct val="0"/>
              </a:spcAft>
            </a:pPr>
            <a:endParaRPr lang="en-GB" sz="1600" b="1" dirty="0"/>
          </a:p>
          <a:p>
            <a:pPr>
              <a:spcAft>
                <a:spcPct val="0"/>
              </a:spcAft>
            </a:pPr>
            <a:endParaRPr lang="en-GB" sz="1600" dirty="0"/>
          </a:p>
          <a:p>
            <a:pPr>
              <a:spcAft>
                <a:spcPct val="0"/>
              </a:spcAft>
            </a:pPr>
            <a:endParaRPr lang="en-GB" sz="1400" b="1" dirty="0"/>
          </a:p>
          <a:p>
            <a:pPr>
              <a:spcAft>
                <a:spcPct val="0"/>
              </a:spcAft>
            </a:pPr>
            <a:endParaRPr lang="en-GB" sz="1400" b="1" dirty="0"/>
          </a:p>
          <a:p>
            <a:pPr>
              <a:spcAft>
                <a:spcPct val="0"/>
              </a:spcAft>
            </a:pPr>
            <a:br>
              <a:rPr lang="en-GB" sz="1400" dirty="0"/>
            </a:br>
            <a:endParaRPr lang="en-GB" sz="1400" dirty="0"/>
          </a:p>
          <a:p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>
              <a:spcAft>
                <a:spcPct val="0"/>
              </a:spcAft>
            </a:pP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FD297-19BC-416B-3154-5DB67034A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557795"/>
            <a:ext cx="6444296" cy="396000"/>
          </a:xfrm>
        </p:spPr>
        <p:txBody>
          <a:bodyPr/>
          <a:lstStyle/>
          <a:p>
            <a:r>
              <a:rPr lang="cy-GB" sz="18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Opsiwn 2: </a:t>
            </a:r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Ysgrifennu at gynrychiolydd lleol</a:t>
            </a:r>
          </a:p>
        </p:txBody>
      </p:sp>
    </p:spTree>
    <p:extLst>
      <p:ext uri="{BB962C8B-B14F-4D97-AF65-F5344CB8AC3E}">
        <p14:creationId xmlns:p14="http://schemas.microsoft.com/office/powerpoint/2010/main" val="14437563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E87A4-342F-1765-D3BB-047C6CAA64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27123"/>
            <a:ext cx="7956000" cy="339887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y-GB" sz="1600" b="1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Clywed yn ôl</a:t>
            </a:r>
            <a:endParaRPr lang="en-GB" sz="1600" dirty="0"/>
          </a:p>
          <a:p>
            <a:pPr>
              <a:spcAft>
                <a:spcPts val="600"/>
              </a:spcAft>
            </a:pPr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Efallai na chlywch yn ôl yn syth. Mae cynghorwyr yn bobl brysur, a byddant yn derbyn llawer o ebostiau. </a:t>
            </a:r>
          </a:p>
          <a:p>
            <a:pPr>
              <a:spcAft>
                <a:spcPts val="600"/>
              </a:spcAft>
            </a:pPr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Mae’n cymryd wythnos neu ddwy fel arfer i gael ymateb. </a:t>
            </a:r>
          </a:p>
          <a:p>
            <a:pPr>
              <a:spcAft>
                <a:spcPts val="600"/>
              </a:spcAft>
            </a:pPr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	Efallai y byddant yn cytuno â chi ac yn dweud beth sydd eisoes yn cael ei wneud, neu efallai y byddant yn egluro pam na all y newid y gwnaethoch ei awgrymu ddigwydd ar hyn o bryd. 	</a:t>
            </a:r>
          </a:p>
          <a:p>
            <a:pPr>
              <a:spcAft>
                <a:spcPts val="600"/>
              </a:spcAft>
            </a:pPr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	Beth bynnag fydd eu hymateb, trwy ysgrifennu atynt, rydych wedi dangos eich bod yn malio am eich ardal leol ac eisiau iddi fod mor dda â phosibl. </a:t>
            </a:r>
          </a:p>
          <a:p>
            <a:pPr>
              <a:spcAft>
                <a:spcPts val="600"/>
              </a:spcAft>
            </a:pPr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	Hyd yn oed os na allant wneud unrhyw beth am eich problem ar y funud, bydd eich llythyr yn darparu tystiolaeth bod angen i rywbeth newid. Os bydd digon o bobl yn ysgrifennu atynt gyda’r un broblem, yna bydd yn cael ei hymdrin â hi. </a:t>
            </a:r>
          </a:p>
          <a:p>
            <a:pPr>
              <a:spcAft>
                <a:spcPct val="0"/>
              </a:spcAft>
            </a:pPr>
            <a:r>
              <a:rPr lang="cy-GB" sz="14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Fodd bynnag, os nad ydych wedi clywed yn ôl ganddynt ar ôl pythefnos, gallech anfon neges ddilynol atynt. </a:t>
            </a:r>
          </a:p>
          <a:p>
            <a:pPr>
              <a:spcAft>
                <a:spcPct val="0"/>
              </a:spcAft>
            </a:pP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FD297-19BC-416B-3154-5DB67034A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557795"/>
            <a:ext cx="6444296" cy="396000"/>
          </a:xfrm>
        </p:spPr>
        <p:txBody>
          <a:bodyPr/>
          <a:lstStyle/>
          <a:p>
            <a:r>
              <a:rPr lang="cy-GB" sz="18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Opsiwn 2: </a:t>
            </a:r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Ysgrifennu at gynrychiolydd lleol</a:t>
            </a:r>
          </a:p>
        </p:txBody>
      </p:sp>
    </p:spTree>
    <p:extLst>
      <p:ext uri="{BB962C8B-B14F-4D97-AF65-F5344CB8AC3E}">
        <p14:creationId xmlns:p14="http://schemas.microsoft.com/office/powerpoint/2010/main" val="355939384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Sustrans PowerPoint Theme">
  <a:themeElements>
    <a:clrScheme name="Sustrans">
      <a:dk1>
        <a:srgbClr val="414042"/>
      </a:dk1>
      <a:lt1>
        <a:sysClr val="window" lastClr="FFFFFF"/>
      </a:lt1>
      <a:dk2>
        <a:srgbClr val="C0D631"/>
      </a:dk2>
      <a:lt2>
        <a:srgbClr val="FFFFFF"/>
      </a:lt2>
      <a:accent1>
        <a:srgbClr val="A39A94"/>
      </a:accent1>
      <a:accent2>
        <a:srgbClr val="009BA7"/>
      </a:accent2>
      <a:accent3>
        <a:srgbClr val="253773"/>
      </a:accent3>
      <a:accent4>
        <a:srgbClr val="7FD2EA"/>
      </a:accent4>
      <a:accent5>
        <a:srgbClr val="FFCF41"/>
      </a:accent5>
      <a:accent6>
        <a:srgbClr val="506E5A"/>
      </a:accent6>
      <a:hlink>
        <a:srgbClr val="414042"/>
      </a:hlink>
      <a:folHlink>
        <a:srgbClr val="41404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th guidelines.potx" id="{234CDD8E-C811-4303-B561-8D1DB61570AA}" vid="{B13AB005-C240-4DC0-BC2E-866CFDAC1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ED97D63F25FF45BF18FE3DC5C046DB" ma:contentTypeVersion="13" ma:contentTypeDescription="Create a new document." ma:contentTypeScope="" ma:versionID="83cb9281458c3a67adf9aa049a3bc73c">
  <xsd:schema xmlns:xsd="http://www.w3.org/2001/XMLSchema" xmlns:xs="http://www.w3.org/2001/XMLSchema" xmlns:p="http://schemas.microsoft.com/office/2006/metadata/properties" xmlns:ns2="eb8dbbb7-6de1-4957-84dd-88d235fe7bc5" xmlns:ns3="33dc2cdd-6b7d-418b-a5f0-1a8dd491c490" xmlns:ns4="77c603a6-d8b6-4ebb-aae9-7299c3131b51" targetNamespace="http://schemas.microsoft.com/office/2006/metadata/properties" ma:root="true" ma:fieldsID="b5b098e581a673c5302670b98ad4a1fb" ns2:_="" ns3:_="" ns4:_="">
    <xsd:import namespace="eb8dbbb7-6de1-4957-84dd-88d235fe7bc5"/>
    <xsd:import namespace="33dc2cdd-6b7d-418b-a5f0-1a8dd491c490"/>
    <xsd:import namespace="77c603a6-d8b6-4ebb-aae9-7299c3131b51"/>
    <xsd:element name="properties">
      <xsd:complexType>
        <xsd:sequence>
          <xsd:element name="documentManagement">
            <xsd:complexType>
              <xsd:all>
                <xsd:element ref="ns2:g98fcb1e41c24d22b7a50d9b68ff167a" minOccurs="0"/>
                <xsd:element ref="ns2:TaxCatchAll" minOccurs="0"/>
                <xsd:element ref="ns2:TaxCatchAllLabel" minOccurs="0"/>
                <xsd:element ref="ns2:fca9d648a43b46669eacfabf60a2fbe9" minOccurs="0"/>
                <xsd:element ref="ns2:Project_x0020_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dbbb7-6de1-4957-84dd-88d235fe7bc5" elementFormDefault="qualified">
    <xsd:import namespace="http://schemas.microsoft.com/office/2006/documentManagement/types"/>
    <xsd:import namespace="http://schemas.microsoft.com/office/infopath/2007/PartnerControls"/>
    <xsd:element name="g98fcb1e41c24d22b7a50d9b68ff167a" ma:index="8" nillable="true" ma:taxonomy="true" ma:internalName="g98fcb1e41c24d22b7a50d9b68ff167a" ma:taxonomyFieldName="Department_x0020_Field" ma:displayName="Department Field" ma:default="" ma:fieldId="{098fcb1e-41c2-4d22-b7a5-0d9b68ff167a}" ma:taxonomyMulti="true" ma:sspId="dd3a458f-664c-47e4-8a2d-a299ea1879d7" ma:termSetId="7858bf05-adde-4fcb-b1c5-29334efe3f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44517b8-b575-4580-9f26-3d3d774d7d4f}" ma:internalName="TaxCatchAll" ma:showField="CatchAllData" ma:web="77c603a6-d8b6-4ebb-aae9-7299c3131b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44517b8-b575-4580-9f26-3d3d774d7d4f}" ma:internalName="TaxCatchAllLabel" ma:readOnly="true" ma:showField="CatchAllDataLabel" ma:web="77c603a6-d8b6-4ebb-aae9-7299c3131b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ca9d648a43b46669eacfabf60a2fbe9" ma:index="12" nillable="true" ma:taxonomy="true" ma:internalName="fca9d648a43b46669eacfabf60a2fbe9" ma:taxonomyFieldName="Location_x0020_Field" ma:displayName="Location Field" ma:default="" ma:fieldId="{fca9d648-a43b-4666-9eac-fabf60a2fbe9}" ma:taxonomyMulti="true" ma:sspId="dd3a458f-664c-47e4-8a2d-a299ea1879d7" ma:termSetId="0f988343-7ceb-4066-9f25-d5edfaa3f0c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ID" ma:index="14" nillable="true" ma:displayName="Project ID" ma:default="" ma:internalName="Project_x0020_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c2cdd-6b7d-418b-a5f0-1a8dd491c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d3a458f-664c-47e4-8a2d-a299ea187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603a6-d8b6-4ebb-aae9-7299c3131b51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d3a458f-664c-47e4-8a2d-a299ea1879d7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8dbbb7-6de1-4957-84dd-88d235fe7bc5" xsi:nil="true"/>
    <fca9d648a43b46669eacfabf60a2fbe9 xmlns="eb8dbbb7-6de1-4957-84dd-88d235fe7bc5">
      <Terms xmlns="http://schemas.microsoft.com/office/infopath/2007/PartnerControls"/>
    </fca9d648a43b46669eacfabf60a2fbe9>
    <g98fcb1e41c24d22b7a50d9b68ff167a xmlns="eb8dbbb7-6de1-4957-84dd-88d235fe7bc5">
      <Terms xmlns="http://schemas.microsoft.com/office/infopath/2007/PartnerControls"/>
    </g98fcb1e41c24d22b7a50d9b68ff167a>
    <Project_x0020_ID xmlns="eb8dbbb7-6de1-4957-84dd-88d235fe7bc5" xsi:nil="true"/>
    <lcf76f155ced4ddcb4097134ff3c332f xmlns="33dc2cdd-6b7d-418b-a5f0-1a8dd491c490">
      <Terms xmlns="http://schemas.microsoft.com/office/infopath/2007/PartnerControls"/>
    </lcf76f155ced4ddcb4097134ff3c332f>
    <SharedWithUsers xmlns="77c603a6-d8b6-4ebb-aae9-7299c3131b5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9E58B43-4393-4268-9605-4EB85EA1B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8dbbb7-6de1-4957-84dd-88d235fe7bc5"/>
    <ds:schemaRef ds:uri="33dc2cdd-6b7d-418b-a5f0-1a8dd491c490"/>
    <ds:schemaRef ds:uri="77c603a6-d8b6-4ebb-aae9-7299c3131b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02E836-82A3-4691-B163-98F0B7864C6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C992E69-3295-4AA7-A116-9F8BBC630E8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C71082F-9933-4553-9DF8-37A27D32B3A3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33dc2cdd-6b7d-418b-a5f0-1a8dd491c490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7c603a6-d8b6-4ebb-aae9-7299c3131b51"/>
    <ds:schemaRef ds:uri="eb8dbbb7-6de1-4957-84dd-88d235fe7bc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1195</Words>
  <Application>Microsoft Office PowerPoint</Application>
  <PresentationFormat>On-screen Show (16:9)</PresentationFormat>
  <Paragraphs>125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Sustrans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Sustrans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Warburton</dc:creator>
  <cp:lastModifiedBy>Rodri Guimerà Zarranz</cp:lastModifiedBy>
  <cp:revision>91</cp:revision>
  <dcterms:created xsi:type="dcterms:W3CDTF">2021-06-01T11:54:01Z</dcterms:created>
  <dcterms:modified xsi:type="dcterms:W3CDTF">2023-10-04T14:30:28Z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ComplianceAssetId">
    <vt:lpwstr/>
  </property>
  <property fmtid="{D5CDD505-2E9C-101B-9397-08002B2CF9AE}" pid="4" name="ContentTypeId">
    <vt:lpwstr>0x01010027ED97D63F25FF45BF18FE3DC5C046DB</vt:lpwstr>
  </property>
  <property fmtid="{D5CDD505-2E9C-101B-9397-08002B2CF9AE}" pid="5" name="Department Field">
    <vt:lpwstr/>
  </property>
  <property fmtid="{D5CDD505-2E9C-101B-9397-08002B2CF9AE}" pid="6" name="Location Field">
    <vt:lpwstr/>
  </property>
  <property fmtid="{D5CDD505-2E9C-101B-9397-08002B2CF9AE}" pid="7" name="MediaServiceImageTags">
    <vt:lpwstr/>
  </property>
  <property fmtid="{D5CDD505-2E9C-101B-9397-08002B2CF9AE}" pid="8" name="Order">
    <vt:r8>95900</vt:r8>
  </property>
  <property fmtid="{D5CDD505-2E9C-101B-9397-08002B2CF9AE}" pid="9" name="TemplateUrl">
    <vt:lpwstr/>
  </property>
  <property fmtid="{D5CDD505-2E9C-101B-9397-08002B2CF9AE}" pid="10" name="TriggerFlowInfo">
    <vt:lpwstr/>
  </property>
  <property fmtid="{D5CDD505-2E9C-101B-9397-08002B2CF9AE}" pid="11" name="xd_ProgID">
    <vt:lpwstr/>
  </property>
  <property fmtid="{D5CDD505-2E9C-101B-9397-08002B2CF9AE}" pid="12" name="xd_Signature">
    <vt:bool>false</vt:bool>
  </property>
</Properties>
</file>