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2A_2FEA7378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2F_C08F3B7B.xml" ContentType="application/vnd.ms-powerpoint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comments/modernComment_131_E8AA3E86.xml" ContentType="application/vnd.ms-powerpoint.comment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98" r:id="rId6"/>
    <p:sldId id="311" r:id="rId7"/>
    <p:sldId id="299" r:id="rId8"/>
    <p:sldId id="304" r:id="rId9"/>
    <p:sldId id="303" r:id="rId10"/>
    <p:sldId id="327" r:id="rId11"/>
    <p:sldId id="330" r:id="rId12"/>
    <p:sldId id="312" r:id="rId13"/>
    <p:sldId id="328" r:id="rId14"/>
    <p:sldId id="305" r:id="rId15"/>
    <p:sldId id="329" r:id="rId16"/>
    <p:sldId id="315" r:id="rId17"/>
    <p:sldId id="319" r:id="rId18"/>
    <p:sldId id="320" r:id="rId19"/>
    <p:sldId id="326" r:id="rId20"/>
    <p:sldId id="296" r:id="rId21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007D92-EB8C-D691-9B5A-89E56EC23648}" name="Cyfieithu Amnis Translation" initials="CT" userId="0349cfb257100d6a" providerId="Windows Live"/>
  <p188:author id="{68A0D4FD-8378-66E5-981A-3308927D088F}" name="Rodri Guimerà Zarranz" initials="RG" userId="S::Rodri.gz@sustrans.org.uk::1ea65a90-cdfc-42da-b564-edcbf81643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A7"/>
    <a:srgbClr val="CB3B95"/>
    <a:srgbClr val="790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2EB2B-276E-473E-9F17-0625754C2461}" v="6" dt="2023-10-02T15:50:26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05" autoAdjust="0"/>
  </p:normalViewPr>
  <p:slideViewPr>
    <p:cSldViewPr snapToGrid="0">
      <p:cViewPr varScale="1">
        <p:scale>
          <a:sx n="132" d="100"/>
          <a:sy n="132" d="100"/>
        </p:scale>
        <p:origin x="150" y="180"/>
      </p:cViewPr>
      <p:guideLst>
        <p:guide orient="horz" pos="1470"/>
        <p:guide pos="49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2A_2FEA737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566524-B2EA-44D7-9078-CB9BD04D9799}" authorId="{D3007D92-EB8C-D691-9B5A-89E56EC23648}" created="2023-09-29T10:59:04.74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03894136" sldId="298"/>
      <ac:picMk id="13" creationId="{C47DF65C-A695-AA60-BEF4-A262B161D1F0}"/>
    </ac:deMkLst>
    <p188:txBody>
      <a:bodyPr/>
      <a:lstStyle/>
      <a:p>
        <a:r>
          <a:rPr lang="cy-GB"/>
          <a:t>Cymdogaethau 20 munud 
This will need to be applied across these PPT files where it appears as a logo/image and cannot be directly edited by me. I won't comment on each occurrence to avoid cluttering your screen with comments.</a:t>
        </a:r>
      </a:p>
    </p188:txBody>
  </p188:cm>
</p188:cmLst>
</file>

<file path=ppt/comments/modernComment_12F_C08F3B7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21CDA8-C57B-4619-9D7D-A1CEF72DAF70}" authorId="{D3007D92-EB8C-D691-9B5A-89E56EC23648}" created="2023-09-29T11:08:02.15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30612347" sldId="303"/>
      <ac:picMk id="1026" creationId="{4E6F4249-1737-E26B-C5C9-CA39C63CA080}"/>
    </ac:deMkLst>
    <p188:txBody>
      <a:bodyPr/>
      <a:lstStyle/>
      <a:p>
        <a:r>
          <a:rPr lang="cy-GB"/>
          <a:t>800
metr</a:t>
        </a:r>
      </a:p>
    </p188:txBody>
  </p188:cm>
</p188:cmLst>
</file>

<file path=ppt/comments/modernComment_131_E8AA3E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0EFA04-F354-41B9-9698-4E5D1A898BC4}" authorId="{D3007D92-EB8C-D691-9B5A-89E56EC23648}" created="2023-09-29T11:15:43.68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03471238" sldId="305"/>
      <ac:picMk id="85" creationId="{C645AD48-A4A9-A824-7798-617D35937817}"/>
    </ac:deMkLst>
    <p188:txBody>
      <a:bodyPr/>
      <a:lstStyle/>
      <a:p>
        <a:r>
          <a:rPr lang="cy-GB"/>
          <a:t>Nodweddion
Cymdogaeth 20 munud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67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07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174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Cynlluniwch y llwybr fel dosbarth gan ddefnyddio Google maps, a gwnewch yn siŵr eich bod yn aros o fewn y ffin a ddangosir ar eich map chi. </a:t>
            </a: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Defnyddiwch eich map radiws fel canllaw i wneud yn siŵr eich bod yn aros o fewn eich cymdogaeth 20 munud. </a:t>
            </a:r>
          </a:p>
          <a:p>
            <a:endParaRPr lang="en-GB" baseline="0"/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Wedyn, gellir argraffu’r map a’r cyfarwyddiadau i’w defnyddio pan fyddwch allan ar eich taith. </a:t>
            </a:r>
          </a:p>
          <a:p>
            <a:endParaRPr lang="en-GB" baseline="0"/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Wrth greu’r llwybr, ystyriwch wahanol elfennau cymdogaeth 20 munud a cheisiwch gynllunio’r llwybr o’u cwmpas, i ddangos naill ai beth sydd yn bresennol yn eich cymdogaeth neu beth nad yw’n bresennol.nga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15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y-GB" b="1" baseline="0" noProof="0" dirty="0"/>
              <a:t>DEWISOL</a:t>
            </a:r>
          </a:p>
          <a:p>
            <a:r>
              <a:rPr lang="cy-GB" baseline="0" noProof="0" dirty="0"/>
              <a:t>Rhannwch y dosbarth yn dimau. Bydd y timau hyn yn canolbwyntio fesul un ar wahanol agwedd ar gymdogaethau 20 munud i archwilio eu hardal leol yn y sesiwn nesaf. </a:t>
            </a:r>
          </a:p>
          <a:p>
            <a:endParaRPr lang="cy-GB" baseline="0" noProof="0" dirty="0"/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14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4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Dyma’r cyntaf o bedwar gweithdy, a bydd disgyblion yn dysgu am gymdogaethau 20 munud. </a:t>
            </a:r>
          </a:p>
          <a:p>
            <a:endParaRPr lang="en-GB" baseline="0"/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Mae’r pedair sesiwn wedi’u hamlinellu yn y sleid: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Sefydlu - beth yw cymdogaeth 20 munud?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Archwilio - mynd allan ac archwilio eich cymdogaeth 20 munud chi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Gwerthuso - a yw ein cymdogaeth leol yn gymdogaeth 20 munud? Beth allai fod yn well?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Ymgysylltu - sut allwn ni greu newid?</a:t>
            </a:r>
          </a:p>
          <a:p>
            <a:pPr marL="228600" lvl="0" indent="-228600">
              <a:buFont typeface="+mj-lt"/>
              <a:buAutoNum type="arabicPeriod"/>
            </a:pPr>
            <a:endParaRPr lang="en-GB" sz="818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Trosolwg o’r sesiwn hon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Beth yw cymdogaeth 20 munud?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Beth yw nodweddion cymdogaeth 20 munud?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Beth yw manteision cymdogaeth 20 munud?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Paratoi ar gyfer y sesiwn nesaf - penderfynu ble’r ydym am ei archwilio yn ein cymdogaeth 20 munud 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5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818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Mae’r gweithdai hyn wedi’u cynllunio gan Sustrans Cymru, elusen cerdded a beicio. </a:t>
            </a:r>
          </a:p>
          <a:p>
            <a:endParaRPr lang="en-GB" baseline="0" dirty="0"/>
          </a:p>
          <a:p>
            <a:r>
              <a:rPr lang="cy-GB" sz="818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Eu gweledigaeth yw </a:t>
            </a:r>
            <a:r>
              <a:rPr lang="cy-GB" sz="818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cymdeithas lle mae’r ffordd rydym yn teithio’n creu lleoedd iachach a bywydau hapusach i bawb.</a:t>
            </a:r>
          </a:p>
          <a:p>
            <a:r>
              <a:rPr lang="cy-GB" sz="818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Eu </a:t>
            </a:r>
            <a:r>
              <a:rPr lang="cy-GB" sz="818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cenhadaeth </a:t>
            </a:r>
            <a:r>
              <a:rPr lang="cy-GB" sz="818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yw ei gwneud yn haws i bobl gerdded a beicio. </a:t>
            </a:r>
          </a:p>
          <a:p>
            <a:endParaRPr lang="en-GB" sz="818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5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232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sz="81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6232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900" b="0" i="0" strike="noStrike" cap="none" spc="0" baseline="0">
                <a:solidFill>
                  <a:srgbClr val="CB3B95"/>
                </a:solidFill>
                <a:effectLst/>
                <a:latin typeface="Calibri"/>
                <a:ea typeface="Calibri"/>
                <a:cs typeface="Calibri"/>
              </a:rPr>
              <a:t>Wrth ichi wylio’r fideo, gwnewch nodiadau. </a:t>
            </a:r>
            <a:br>
              <a:rPr sz="900"/>
            </a:br>
            <a:r>
              <a:rPr lang="cy-GB" sz="900" b="0" i="0" strike="noStrike" cap="none" spc="0" baseline="0">
                <a:solidFill>
                  <a:srgbClr val="CB3B95"/>
                </a:solidFill>
                <a:effectLst/>
                <a:latin typeface="Calibri"/>
                <a:ea typeface="Calibri"/>
                <a:cs typeface="Calibri"/>
              </a:rPr>
              <a:t>Efallai y dymunwch wylio’r fideo fwy nag unwaith, neu ei stopio i roi amser i chi’ch hun. </a:t>
            </a:r>
          </a:p>
          <a:p>
            <a:pPr marL="0" marR="0" lvl="0" indent="0" algn="l" defTabSz="6232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sz="81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6232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Mae’r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gymdogaeth 20 munud 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yn syniad sy’n dod yn boblogaidd ledled y byd.  </a:t>
            </a:r>
            <a:br>
              <a:rPr sz="818"/>
            </a:b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Fe’u datblygir mewn ffyrdd gwahanol mewn dinasoedd fel Melbourne, Portland a Pharis, a gall pobl fodloni’r rhan fwyaf o’u hanghenion angenrheidiol o fewn pellter cerdded 20 munud. </a:t>
            </a:r>
            <a:br>
              <a:rPr sz="818"/>
            </a:b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Mae hyn yn golygu y gallwch wneud eich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siopa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, ymuno â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gweithgareddau hamdden, 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mynd â’ch plant i’r ysgol, dod o hyd i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wasanaethau lleol 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fel eich meddygfa meddyg teulu ac yn ddelfrydol, cyrraedd y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gwaith 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- oll o fewn cyrraedd hawdd i’ch cartref. </a:t>
            </a:r>
            <a:br>
              <a:rPr sz="818"/>
            </a:b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Mae hefyd yn golygu cael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mannau gwyrdd 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ar garreg eich drws ac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amgylchedd lleol 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sy’n annog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teithio llesol 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 hybu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iechyd a llesiant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br>
              <a:rPr sz="818"/>
            </a:b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Mae’n fan y mae pobl yn dymuno byw ynddo, felly mae’n rhaid i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dai fforddiadwy 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fod yn rhan ohono.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8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Yn Sustrans, ein nod ar gyfer dinasoedd a threfi yw iddynt fod yn lleoedd sy’n cysylltu â’n gilydd a’r hyn y mae ei angen arnom, lle gallwn ffynnu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heb ddefnyddio car</a:t>
            </a:r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  </a:t>
            </a: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Rydym eisiau </a:t>
            </a:r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dinasoedd a threfi byw i bawb.</a:t>
            </a:r>
            <a:endParaRPr lang="en-GB" sz="818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Rydyn ni’n credu mai’r ffordd orau o wneud hyn yw sicrhau ei bod yn hawdd i bobl gyrraedd y rhan fwyaf o leoedd drwy allu cerdded yno ac yn ôl mewn 20 munud. </a:t>
            </a: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10 munud yno, 10 munud yn ôl. </a:t>
            </a: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Pam 20 munud? Gall bron pawb gerdded am 10 munud i bob cyfeiriad. Ar gyfartaledd, mae hyn yn golygu y dylai popeth fod o fewn pellter cerdded 800m (hanner milltir).  </a:t>
            </a:r>
          </a:p>
          <a:p>
            <a:endParaRPr lang="en-GB" sz="818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232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900" b="0" i="0" strike="noStrike" cap="none" spc="0" baseline="0">
                <a:solidFill>
                  <a:srgbClr val="CB3B95"/>
                </a:solidFill>
                <a:effectLst/>
                <a:latin typeface="Calibri"/>
                <a:ea typeface="Calibri"/>
                <a:cs typeface="Calibri"/>
              </a:rPr>
              <a:t>Ond beth mae angen i ni ei wneud i hyn ddigwydd? Gwyliwch y fideo nesaf ac ychwanegwch at eich nodiadau. </a:t>
            </a:r>
          </a:p>
          <a:p>
            <a:endParaRPr lang="en-GB" sz="818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232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sz="81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1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Map meddwl mewn grwpiau</a:t>
            </a:r>
          </a:p>
          <a:p>
            <a:endParaRPr lang="en-GB" sz="81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Gallwch eu defnyddio gyda’r awgrymiadau/categorïau neu hebddynt</a:t>
            </a:r>
          </a:p>
          <a:p>
            <a:endParaRPr lang="en-GB" sz="81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Gofynnwch gwestiynau am ble mae angen iddyn nhw fynd o leiaf unwaith y mis, yna gofynnwch iddyn nhw ystyried anghenion pobl eraill.  </a:t>
            </a:r>
          </a:p>
          <a:p>
            <a:endParaRPr lang="en-GB" sz="81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Er enghraifft, maen nhw’n mynd i’r ysgol, i’r parc, i’r archfarchnad, i’r sinema, ond efallai bod eu rhieni’n mynd i’r gwaith, i siopa, i’r feddygfa, i’r orsaf drenau ac ati.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31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y-GB" sz="818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Map meddwl mewn grwpiau</a:t>
            </a:r>
          </a:p>
          <a:p>
            <a:endParaRPr lang="en-GB" sz="81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Gallwch eu defnyddio gyda’r awgrymiadau/categorïau neu hebddynt</a:t>
            </a:r>
          </a:p>
          <a:p>
            <a:endParaRPr lang="en-GB" sz="81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Gofynnwch gwestiynau am ble mae angen iddyn nhw fynd o leiaf unwaith y mis, yna gofynnwch iddyn nhw ystyried anghenion pobl eraill.  </a:t>
            </a:r>
          </a:p>
          <a:p>
            <a:endParaRPr lang="en-GB" sz="81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818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Er enghraifft, maen nhw’n mynd i’r ysgol, i’r parc, i’r archfarchnad, i’r sinema, ond efallai bod eu rhieni’n mynd i’r gwaith, i siopa, i’r feddygfa, i’r orsaf drenau ac ati.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2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0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Caption or credit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D1D2505-7FB8-49CC-9369-0D5426E8C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E3D723-BCE7-4BD8-9335-C4B6096DC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Caption or credit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91805-907E-411F-8F67-405448922C9C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three lines at most.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three lines at most.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/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/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6E3CC65-D2CF-45E2-9521-2DE20E27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00" y="2530549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00" y="4166343"/>
            <a:ext cx="3456000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Caption or credit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47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/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/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1503446"/>
            <a:ext cx="3491967" cy="2924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/>
              <a:t>Body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943" y="4150637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D92A4B-21BF-4D5C-B6DA-75A37BA90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942" y="1503447"/>
            <a:ext cx="4284056" cy="137619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defRPr sz="1400"/>
            </a:lvl1pPr>
            <a:lvl2pPr marL="155540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ct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/>
              <a:t>Key facts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26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Sustrans yw’r elusen sy’n ei gwneud yn haws i bobl gerdded a beicio. </a:t>
            </a:r>
          </a:p>
          <a:p>
            <a:pPr>
              <a:lnSpc>
                <a:spcPts val="2100"/>
              </a:lnSpc>
              <a:defRPr lang="en-US"/>
            </a:pPr>
            <a:endParaRPr lang="cy-GB" sz="1648" b="0" i="0" strike="noStrike" cap="none" spc="0" baseline="0" dirty="0">
              <a:solidFill>
                <a:srgbClr val="414042"/>
              </a:solidFill>
              <a:effectLst/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Rydym yn cysylltu pobl a lleoedd, yn creu cymdogaethau byw, yn gweddnewid y daith i’r ysgol ac yn cyflawni taith hapusach ac iachach i’r gwaith.</a:t>
            </a:r>
          </a:p>
          <a:p>
            <a:pPr>
              <a:lnSpc>
                <a:spcPts val="2100"/>
              </a:lnSpc>
              <a:defRPr lang="en-US"/>
            </a:pPr>
            <a:endParaRPr lang="cy-GB" sz="1648" b="0" i="0" strike="noStrike" cap="none" spc="0" baseline="0" dirty="0">
              <a:solidFill>
                <a:srgbClr val="414042"/>
              </a:solidFill>
              <a:effectLst/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Ymunwch â ni ar ein siwrne.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cy-GB" sz="1648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>
              <a:solidFill>
                <a:srgbClr val="41404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 dirty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Elusen Gofrestredig Rhif 326550 (Cymru a Lloegr) SC039263 (Yr Alban)</a:t>
            </a:r>
          </a:p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 dirty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Rhif Cofrestru TAW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2000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5" y="3687078"/>
            <a:ext cx="2039232" cy="1132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rgbClr val="C0D631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Sustrans yw’r elusen sy’n ei gwneud yn haws i bobl gerdded a beicio. </a:t>
            </a:r>
          </a:p>
          <a:p>
            <a:pPr>
              <a:lnSpc>
                <a:spcPts val="2100"/>
              </a:lnSpc>
              <a:defRPr lang="en-US"/>
            </a:pPr>
            <a:endParaRPr lang="cy-GB" sz="1648" b="0" i="0" strike="noStrike" cap="none" spc="0" baseline="0" dirty="0">
              <a:solidFill>
                <a:srgbClr val="C0D631"/>
              </a:solidFill>
              <a:effectLst/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rgbClr val="C0D631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Rydym yn cysylltu pobl a lleoedd, yn creu cymdogaethau byw, yn gweddnewid y daith i’r ysgol ac yn cyflawni taith hapusach ac iachach i’r gwaith.</a:t>
            </a:r>
          </a:p>
          <a:p>
            <a:pPr>
              <a:lnSpc>
                <a:spcPts val="2100"/>
              </a:lnSpc>
              <a:defRPr lang="en-US"/>
            </a:pPr>
            <a:endParaRPr lang="cy-GB" sz="1648" b="0" i="0" strike="noStrike" cap="none" spc="0" baseline="0" dirty="0">
              <a:solidFill>
                <a:srgbClr val="C0D631"/>
              </a:solidFill>
              <a:effectLst/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rgbClr val="C0D631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Ymunwch â ni ar ein siwrne.</a:t>
            </a:r>
          </a:p>
          <a:p>
            <a:pPr>
              <a:lnSpc>
                <a:spcPts val="2100"/>
              </a:lnSpc>
              <a:defRPr lang="en-US"/>
            </a:pPr>
            <a:endParaRPr lang="cy-GB" sz="1648" b="0" i="0" strike="noStrike" cap="none" spc="0" baseline="0" dirty="0">
              <a:solidFill>
                <a:srgbClr val="C0D631"/>
              </a:solidFill>
              <a:effectLst/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cy-GB" sz="1648" b="1" i="0" strike="noStrike" cap="none" spc="0" baseline="0">
                <a:solidFill>
                  <a:srgbClr val="7FD2EA"/>
                </a:solidFill>
                <a:effectLst/>
                <a:latin typeface="Arial"/>
                <a:ea typeface="Arial"/>
                <a:cs typeface="Arial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>
              <a:solidFill>
                <a:schemeClr val="accent4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 dirty="0">
                <a:solidFill>
                  <a:srgbClr val="7FD2EA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Elusen Gofrestredig Rhif 326550 (Cymru a Lloegr) SC039263 (Yr Alban)</a:t>
            </a:r>
          </a:p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 dirty="0">
                <a:solidFill>
                  <a:srgbClr val="7FD2EA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Rhif Cofrestru TAW 416740656.</a:t>
            </a:r>
          </a:p>
        </p:txBody>
      </p:sp>
    </p:spTree>
    <p:extLst>
      <p:ext uri="{BB962C8B-B14F-4D97-AF65-F5344CB8AC3E}">
        <p14:creationId xmlns:p14="http://schemas.microsoft.com/office/powerpoint/2010/main" val="41637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6" y="3939902"/>
            <a:ext cx="1606704" cy="89261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4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518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7104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chemeClr val="tx1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Sustrans yw’r elusen sy’n ei gwneud yn haws i bobl gerdded a beicio. 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chemeClr val="tx1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Rydym yn cysylltu pobl a lleoedd, yn creu cymdogaethau byw, yn gweddnewid y daith i’r ysgol ac yn cyflawni taith hapusach ac iachach i’r gwaith.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chemeClr val="tx1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Ymunwch â ni ar ein siwrne.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cy-GB" sz="1648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 dirty="0">
                <a:solidFill>
                  <a:srgbClr val="FFFFFF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Elusen Gofrestredig Rhif 326550 (Cymru a Lloegr) SC039263 (Yr Alban)</a:t>
            </a:r>
          </a:p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 dirty="0">
                <a:solidFill>
                  <a:srgbClr val="FFFFFF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Rhif Cofrestru TAW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-off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Sustrans yw’r elusen sy’n ei gwneud yn haws i bobl gerdded a beicio. 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Rydym yn cysylltu pobl a lleoedd, yn creu cymdogaethau byw, yn gweddnewid y daith i’r ysgol ac yn cyflawni taith hapusach ac iachach i’r gwaith.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cy-GB" sz="1648" b="0" i="0" strike="noStrike" cap="none" spc="0" baseline="0" dirty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Ymunwch â ni ar ein siwrne.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cy-GB" sz="1648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 dirty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Elusen Gofrestredig Rhif 326550 (Cymru a Lloegr) SC039263 (Yr Alban)</a:t>
            </a:r>
          </a:p>
          <a:p>
            <a:pPr>
              <a:lnSpc>
                <a:spcPts val="1200"/>
              </a:lnSpc>
              <a:defRPr lang="en-US"/>
            </a:pPr>
            <a:r>
              <a:rPr lang="cy-GB" sz="800" b="0" i="0" strike="noStrike" cap="none" spc="0" baseline="0" dirty="0">
                <a:solidFill>
                  <a:srgbClr val="414042"/>
                </a:solidFill>
                <a:effectLst/>
                <a:latin typeface="Arial Regular" charset="77"/>
                <a:ea typeface="Arial Regular" charset="77"/>
                <a:cs typeface="Arial Regular" charset="77"/>
              </a:rPr>
              <a:t>Rhif Cofrestru TAW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hr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17528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495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325923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700" b="1">
                <a:solidFill>
                  <a:schemeClr val="accent6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9670CDDB-7361-413B-A408-3D47C982A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7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14825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9219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11910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4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ct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ct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122289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59" r:id="rId11"/>
    <p:sldLayoutId id="2147483657" r:id="rId12"/>
    <p:sldLayoutId id="2147483658" r:id="rId13"/>
    <p:sldLayoutId id="2147483665" r:id="rId14"/>
    <p:sldLayoutId id="2147483666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9" r:id="rId21"/>
  </p:sldLayoutIdLst>
  <p:transition/>
  <p:hf sldNum="0" hdr="0"/>
  <p:txStyles>
    <p:titleStyle>
      <a:lvl1pPr algn="ctr" defTabSz="311079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5" indent="-116655" algn="l" defTabSz="311079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52" indent="-97212" algn="l" defTabSz="311079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9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88" indent="-77770" algn="l" defTabSz="311079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27" indent="-77770" algn="l" defTabSz="311079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67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100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4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85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1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5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9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3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7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1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A_2FEA7378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31_E8AA3E86.xml"/><Relationship Id="rId3" Type="http://schemas.openxmlformats.org/officeDocument/2006/relationships/tags" Target="../tags/tag1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0.xml"/><Relationship Id="rId10" Type="http://schemas.openxmlformats.org/officeDocument/2006/relationships/image" Target="../media/image18.png"/><Relationship Id="rId4" Type="http://schemas.openxmlformats.org/officeDocument/2006/relationships/tags" Target="../tags/tag19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9.xml"/><Relationship Id="rId21" Type="http://schemas.openxmlformats.org/officeDocument/2006/relationships/tags" Target="../tags/tag44.xml"/><Relationship Id="rId42" Type="http://schemas.openxmlformats.org/officeDocument/2006/relationships/image" Target="../media/image24.svg"/><Relationship Id="rId47" Type="http://schemas.openxmlformats.org/officeDocument/2006/relationships/image" Target="../media/image29.png"/><Relationship Id="rId63" Type="http://schemas.openxmlformats.org/officeDocument/2006/relationships/image" Target="../media/image45.png"/><Relationship Id="rId68" Type="http://schemas.openxmlformats.org/officeDocument/2006/relationships/image" Target="../media/image50.svg"/><Relationship Id="rId16" Type="http://schemas.openxmlformats.org/officeDocument/2006/relationships/tags" Target="../tags/tag3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tags" Target="../tags/tag55.xml"/><Relationship Id="rId37" Type="http://schemas.openxmlformats.org/officeDocument/2006/relationships/image" Target="../media/image19.png"/><Relationship Id="rId40" Type="http://schemas.openxmlformats.org/officeDocument/2006/relationships/image" Target="../media/image22.svg"/><Relationship Id="rId45" Type="http://schemas.openxmlformats.org/officeDocument/2006/relationships/image" Target="../media/image27.png"/><Relationship Id="rId53" Type="http://schemas.openxmlformats.org/officeDocument/2006/relationships/image" Target="../media/image35.png"/><Relationship Id="rId58" Type="http://schemas.openxmlformats.org/officeDocument/2006/relationships/image" Target="../media/image40.svg"/><Relationship Id="rId66" Type="http://schemas.openxmlformats.org/officeDocument/2006/relationships/image" Target="../media/image48.svg"/><Relationship Id="rId74" Type="http://schemas.openxmlformats.org/officeDocument/2006/relationships/image" Target="../media/image56.svg"/><Relationship Id="rId5" Type="http://schemas.openxmlformats.org/officeDocument/2006/relationships/tags" Target="../tags/tag28.xml"/><Relationship Id="rId61" Type="http://schemas.openxmlformats.org/officeDocument/2006/relationships/image" Target="../media/image43.png"/><Relationship Id="rId19" Type="http://schemas.openxmlformats.org/officeDocument/2006/relationships/tags" Target="../tags/tag4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tags" Target="../tags/tag53.xml"/><Relationship Id="rId35" Type="http://schemas.openxmlformats.org/officeDocument/2006/relationships/slideLayout" Target="../slideLayouts/slideLayout9.xml"/><Relationship Id="rId43" Type="http://schemas.openxmlformats.org/officeDocument/2006/relationships/image" Target="../media/image25.png"/><Relationship Id="rId48" Type="http://schemas.openxmlformats.org/officeDocument/2006/relationships/image" Target="../media/image30.svg"/><Relationship Id="rId56" Type="http://schemas.openxmlformats.org/officeDocument/2006/relationships/image" Target="../media/image38.svg"/><Relationship Id="rId64" Type="http://schemas.openxmlformats.org/officeDocument/2006/relationships/image" Target="../media/image46.svg"/><Relationship Id="rId69" Type="http://schemas.openxmlformats.org/officeDocument/2006/relationships/image" Target="../media/image51.png"/><Relationship Id="rId77" Type="http://schemas.openxmlformats.org/officeDocument/2006/relationships/image" Target="../media/image58.svg"/><Relationship Id="rId8" Type="http://schemas.openxmlformats.org/officeDocument/2006/relationships/tags" Target="../tags/tag31.xml"/><Relationship Id="rId51" Type="http://schemas.openxmlformats.org/officeDocument/2006/relationships/image" Target="../media/image33.png"/><Relationship Id="rId72" Type="http://schemas.openxmlformats.org/officeDocument/2006/relationships/image" Target="../media/image54.svg"/><Relationship Id="rId3" Type="http://schemas.openxmlformats.org/officeDocument/2006/relationships/tags" Target="../tags/tag26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tags" Target="../tags/tag56.xml"/><Relationship Id="rId38" Type="http://schemas.openxmlformats.org/officeDocument/2006/relationships/image" Target="../media/image20.svg"/><Relationship Id="rId46" Type="http://schemas.openxmlformats.org/officeDocument/2006/relationships/image" Target="../media/image28.svg"/><Relationship Id="rId59" Type="http://schemas.openxmlformats.org/officeDocument/2006/relationships/image" Target="../media/image41.png"/><Relationship Id="rId67" Type="http://schemas.openxmlformats.org/officeDocument/2006/relationships/image" Target="../media/image49.png"/><Relationship Id="rId20" Type="http://schemas.openxmlformats.org/officeDocument/2006/relationships/tags" Target="../tags/tag43.xml"/><Relationship Id="rId41" Type="http://schemas.openxmlformats.org/officeDocument/2006/relationships/image" Target="../media/image23.png"/><Relationship Id="rId54" Type="http://schemas.openxmlformats.org/officeDocument/2006/relationships/image" Target="../media/image36.svg"/><Relationship Id="rId62" Type="http://schemas.openxmlformats.org/officeDocument/2006/relationships/image" Target="../media/image44.svg"/><Relationship Id="rId70" Type="http://schemas.openxmlformats.org/officeDocument/2006/relationships/image" Target="../media/image52.svg"/><Relationship Id="rId75" Type="http://schemas.openxmlformats.org/officeDocument/2006/relationships/image" Target="../media/image12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36" Type="http://schemas.openxmlformats.org/officeDocument/2006/relationships/notesSlide" Target="../notesSlides/notesSlide9.xml"/><Relationship Id="rId49" Type="http://schemas.openxmlformats.org/officeDocument/2006/relationships/image" Target="../media/image31.png"/><Relationship Id="rId57" Type="http://schemas.openxmlformats.org/officeDocument/2006/relationships/image" Target="../media/image39.png"/><Relationship Id="rId10" Type="http://schemas.openxmlformats.org/officeDocument/2006/relationships/tags" Target="../tags/tag33.xml"/><Relationship Id="rId31" Type="http://schemas.openxmlformats.org/officeDocument/2006/relationships/tags" Target="../tags/tag54.xml"/><Relationship Id="rId44" Type="http://schemas.openxmlformats.org/officeDocument/2006/relationships/image" Target="../media/image26.svg"/><Relationship Id="rId52" Type="http://schemas.openxmlformats.org/officeDocument/2006/relationships/image" Target="../media/image34.svg"/><Relationship Id="rId60" Type="http://schemas.openxmlformats.org/officeDocument/2006/relationships/image" Target="../media/image42.svg"/><Relationship Id="rId65" Type="http://schemas.openxmlformats.org/officeDocument/2006/relationships/image" Target="../media/image47.png"/><Relationship Id="rId73" Type="http://schemas.openxmlformats.org/officeDocument/2006/relationships/image" Target="../media/image55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9" Type="http://schemas.openxmlformats.org/officeDocument/2006/relationships/image" Target="../media/image21.png"/><Relationship Id="rId34" Type="http://schemas.openxmlformats.org/officeDocument/2006/relationships/tags" Target="../tags/tag57.xml"/><Relationship Id="rId50" Type="http://schemas.openxmlformats.org/officeDocument/2006/relationships/image" Target="../media/image32.svg"/><Relationship Id="rId55" Type="http://schemas.openxmlformats.org/officeDocument/2006/relationships/image" Target="../media/image37.png"/><Relationship Id="rId76" Type="http://schemas.openxmlformats.org/officeDocument/2006/relationships/image" Target="../media/image57.png"/><Relationship Id="rId7" Type="http://schemas.openxmlformats.org/officeDocument/2006/relationships/tags" Target="../tags/tag30.xml"/><Relationship Id="rId71" Type="http://schemas.openxmlformats.org/officeDocument/2006/relationships/image" Target="../media/image53.png"/><Relationship Id="rId2" Type="http://schemas.openxmlformats.org/officeDocument/2006/relationships/tags" Target="../tags/tag25.xml"/><Relationship Id="rId29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image" Target="../media/image19.png"/><Relationship Id="rId39" Type="http://schemas.openxmlformats.org/officeDocument/2006/relationships/image" Target="../media/image46.svg"/><Relationship Id="rId21" Type="http://schemas.openxmlformats.org/officeDocument/2006/relationships/tags" Target="../tags/tag81.xml"/><Relationship Id="rId34" Type="http://schemas.openxmlformats.org/officeDocument/2006/relationships/image" Target="../media/image29.png"/><Relationship Id="rId42" Type="http://schemas.openxmlformats.org/officeDocument/2006/relationships/image" Target="../media/image51.png"/><Relationship Id="rId47" Type="http://schemas.openxmlformats.org/officeDocument/2006/relationships/image" Target="../media/image56.svg"/><Relationship Id="rId50" Type="http://schemas.openxmlformats.org/officeDocument/2006/relationships/image" Target="../media/image57.png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9" Type="http://schemas.openxmlformats.org/officeDocument/2006/relationships/image" Target="../media/image22.svg"/><Relationship Id="rId11" Type="http://schemas.openxmlformats.org/officeDocument/2006/relationships/tags" Target="../tags/tag71.xml"/><Relationship Id="rId24" Type="http://schemas.openxmlformats.org/officeDocument/2006/relationships/notesSlide" Target="../notesSlides/notesSlide10.xml"/><Relationship Id="rId32" Type="http://schemas.openxmlformats.org/officeDocument/2006/relationships/image" Target="../media/image25.png"/><Relationship Id="rId37" Type="http://schemas.openxmlformats.org/officeDocument/2006/relationships/image" Target="../media/image36.svg"/><Relationship Id="rId40" Type="http://schemas.openxmlformats.org/officeDocument/2006/relationships/image" Target="../media/image47.png"/><Relationship Id="rId45" Type="http://schemas.openxmlformats.org/officeDocument/2006/relationships/image" Target="../media/image54.svg"/><Relationship Id="rId53" Type="http://schemas.openxmlformats.org/officeDocument/2006/relationships/image" Target="../media/image60.svg"/><Relationship Id="rId5" Type="http://schemas.openxmlformats.org/officeDocument/2006/relationships/tags" Target="../tags/tag65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image" Target="../media/image24.svg"/><Relationship Id="rId44" Type="http://schemas.openxmlformats.org/officeDocument/2006/relationships/image" Target="../media/image53.png"/><Relationship Id="rId52" Type="http://schemas.openxmlformats.org/officeDocument/2006/relationships/image" Target="../media/image59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image" Target="../media/image20.svg"/><Relationship Id="rId30" Type="http://schemas.openxmlformats.org/officeDocument/2006/relationships/image" Target="../media/image23.png"/><Relationship Id="rId35" Type="http://schemas.openxmlformats.org/officeDocument/2006/relationships/image" Target="../media/image30.svg"/><Relationship Id="rId43" Type="http://schemas.openxmlformats.org/officeDocument/2006/relationships/image" Target="../media/image52.svg"/><Relationship Id="rId48" Type="http://schemas.openxmlformats.org/officeDocument/2006/relationships/image" Target="../media/image31.png"/><Relationship Id="rId8" Type="http://schemas.openxmlformats.org/officeDocument/2006/relationships/tags" Target="../tags/tag68.xml"/><Relationship Id="rId51" Type="http://schemas.openxmlformats.org/officeDocument/2006/relationships/image" Target="../media/image58.svg"/><Relationship Id="rId3" Type="http://schemas.openxmlformats.org/officeDocument/2006/relationships/tags" Target="../tags/tag63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12.png"/><Relationship Id="rId33" Type="http://schemas.openxmlformats.org/officeDocument/2006/relationships/image" Target="../media/image26.svg"/><Relationship Id="rId38" Type="http://schemas.openxmlformats.org/officeDocument/2006/relationships/image" Target="../media/image45.png"/><Relationship Id="rId46" Type="http://schemas.openxmlformats.org/officeDocument/2006/relationships/image" Target="../media/image55.png"/><Relationship Id="rId20" Type="http://schemas.openxmlformats.org/officeDocument/2006/relationships/tags" Target="../tags/tag80.xml"/><Relationship Id="rId41" Type="http://schemas.openxmlformats.org/officeDocument/2006/relationships/image" Target="../media/image48.sv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5" Type="http://schemas.openxmlformats.org/officeDocument/2006/relationships/tags" Target="../tags/tag75.xml"/><Relationship Id="rId23" Type="http://schemas.openxmlformats.org/officeDocument/2006/relationships/slideLayout" Target="../slideLayouts/slideLayout9.xml"/><Relationship Id="rId28" Type="http://schemas.openxmlformats.org/officeDocument/2006/relationships/image" Target="../media/image21.png"/><Relationship Id="rId36" Type="http://schemas.openxmlformats.org/officeDocument/2006/relationships/image" Target="../media/image35.png"/><Relationship Id="rId4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tags" Target="../tags/tag8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6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image" Target="../media/image19.png"/><Relationship Id="rId39" Type="http://schemas.openxmlformats.org/officeDocument/2006/relationships/image" Target="../media/image46.svg"/><Relationship Id="rId21" Type="http://schemas.openxmlformats.org/officeDocument/2006/relationships/tags" Target="../tags/tag122.xml"/><Relationship Id="rId34" Type="http://schemas.openxmlformats.org/officeDocument/2006/relationships/image" Target="../media/image29.png"/><Relationship Id="rId42" Type="http://schemas.openxmlformats.org/officeDocument/2006/relationships/image" Target="../media/image51.png"/><Relationship Id="rId47" Type="http://schemas.openxmlformats.org/officeDocument/2006/relationships/image" Target="../media/image56.svg"/><Relationship Id="rId50" Type="http://schemas.openxmlformats.org/officeDocument/2006/relationships/image" Target="../media/image57.png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9" Type="http://schemas.openxmlformats.org/officeDocument/2006/relationships/image" Target="../media/image22.svg"/><Relationship Id="rId11" Type="http://schemas.openxmlformats.org/officeDocument/2006/relationships/tags" Target="../tags/tag112.xml"/><Relationship Id="rId24" Type="http://schemas.openxmlformats.org/officeDocument/2006/relationships/notesSlide" Target="../notesSlides/notesSlide13.xml"/><Relationship Id="rId32" Type="http://schemas.openxmlformats.org/officeDocument/2006/relationships/image" Target="../media/image25.png"/><Relationship Id="rId37" Type="http://schemas.openxmlformats.org/officeDocument/2006/relationships/image" Target="../media/image36.svg"/><Relationship Id="rId40" Type="http://schemas.openxmlformats.org/officeDocument/2006/relationships/image" Target="../media/image47.png"/><Relationship Id="rId45" Type="http://schemas.openxmlformats.org/officeDocument/2006/relationships/image" Target="../media/image54.svg"/><Relationship Id="rId53" Type="http://schemas.openxmlformats.org/officeDocument/2006/relationships/image" Target="../media/image60.svg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24.svg"/><Relationship Id="rId44" Type="http://schemas.openxmlformats.org/officeDocument/2006/relationships/image" Target="../media/image53.png"/><Relationship Id="rId52" Type="http://schemas.openxmlformats.org/officeDocument/2006/relationships/image" Target="../media/image59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image" Target="../media/image20.svg"/><Relationship Id="rId30" Type="http://schemas.openxmlformats.org/officeDocument/2006/relationships/image" Target="../media/image23.png"/><Relationship Id="rId35" Type="http://schemas.openxmlformats.org/officeDocument/2006/relationships/image" Target="../media/image30.svg"/><Relationship Id="rId43" Type="http://schemas.openxmlformats.org/officeDocument/2006/relationships/image" Target="../media/image52.svg"/><Relationship Id="rId48" Type="http://schemas.openxmlformats.org/officeDocument/2006/relationships/image" Target="../media/image31.png"/><Relationship Id="rId8" Type="http://schemas.openxmlformats.org/officeDocument/2006/relationships/tags" Target="../tags/tag109.xml"/><Relationship Id="rId51" Type="http://schemas.openxmlformats.org/officeDocument/2006/relationships/image" Target="../media/image58.svg"/><Relationship Id="rId3" Type="http://schemas.openxmlformats.org/officeDocument/2006/relationships/tags" Target="../tags/tag104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12.png"/><Relationship Id="rId33" Type="http://schemas.openxmlformats.org/officeDocument/2006/relationships/image" Target="../media/image26.svg"/><Relationship Id="rId38" Type="http://schemas.openxmlformats.org/officeDocument/2006/relationships/image" Target="../media/image45.png"/><Relationship Id="rId46" Type="http://schemas.openxmlformats.org/officeDocument/2006/relationships/image" Target="../media/image55.png"/><Relationship Id="rId20" Type="http://schemas.openxmlformats.org/officeDocument/2006/relationships/tags" Target="../tags/tag121.xml"/><Relationship Id="rId41" Type="http://schemas.openxmlformats.org/officeDocument/2006/relationships/image" Target="../media/image48.sv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5" Type="http://schemas.openxmlformats.org/officeDocument/2006/relationships/tags" Target="../tags/tag116.xml"/><Relationship Id="rId23" Type="http://schemas.openxmlformats.org/officeDocument/2006/relationships/slideLayout" Target="../slideLayouts/slideLayout10.xml"/><Relationship Id="rId28" Type="http://schemas.openxmlformats.org/officeDocument/2006/relationships/image" Target="../media/image21.png"/><Relationship Id="rId36" Type="http://schemas.openxmlformats.org/officeDocument/2006/relationships/image" Target="../media/image35.png"/><Relationship Id="rId49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F_C08F3B7B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1oYvbrDVjcY?feature=oembe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.xml"/><Relationship Id="rId1" Type="http://schemas.openxmlformats.org/officeDocument/2006/relationships/video" Target="https://www.youtube.com/embed/02h7IdDrE_A?feature=oembed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1698" y="2643758"/>
            <a:ext cx="3827910" cy="716678"/>
          </a:xfrm>
        </p:spPr>
        <p:txBody>
          <a:bodyPr/>
          <a:lstStyle/>
          <a:p>
            <a:r>
              <a:rPr lang="cy-GB" sz="20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sy’n dda i’r </a:t>
            </a:r>
            <a:r>
              <a:rPr lang="cy-GB" sz="2400" b="1" i="0" strike="noStrike" cap="none" spc="0" baseline="0">
                <a:solidFill>
                  <a:srgbClr val="C0D631"/>
                </a:solidFill>
                <a:effectLst/>
                <a:latin typeface="Arial"/>
                <a:ea typeface="Arial"/>
                <a:cs typeface="Arial"/>
              </a:rPr>
              <a:t>blaned</a:t>
            </a:r>
            <a:r>
              <a:rPr lang="cy-GB" sz="20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 ac i </a:t>
            </a:r>
            <a:r>
              <a:rPr lang="cy-GB" sz="20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cy-GB" sz="2400" b="1" i="0" strike="noStrike" cap="none" spc="0" baseline="0">
                <a:solidFill>
                  <a:srgbClr val="C0D631"/>
                </a:solidFill>
                <a:effectLst/>
                <a:latin typeface="Arial"/>
                <a:ea typeface="Arial"/>
                <a:cs typeface="Arial"/>
              </a:rPr>
              <a:t>bobl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33193" t="9043" r="17067" b="6704"/>
          <a:stretch>
            <a:fillRect/>
          </a:stretch>
        </p:blipFill>
        <p:spPr>
          <a:xfrm>
            <a:off x="4752000" y="-58788"/>
            <a:ext cx="4392000" cy="5202288"/>
          </a:xfrm>
          <a:prstGeom prst="rect">
            <a:avLst/>
          </a:prstGeom>
        </p:spPr>
      </p:pic>
      <p:sp>
        <p:nvSpPr>
          <p:cNvPr id="6" name="Text Placeholder 3"/>
          <p:cNvSpPr txBox="1"/>
          <p:nvPr/>
        </p:nvSpPr>
        <p:spPr>
          <a:xfrm>
            <a:off x="2952580" y="123478"/>
            <a:ext cx="1799420" cy="3960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4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Sesiwn 1: </a:t>
            </a:r>
            <a:r>
              <a:rPr lang="cy-GB" sz="14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Sefydlu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47DF65C-A695-AA60-BEF4-A262B161D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8" y="1520896"/>
            <a:ext cx="3547791" cy="1347872"/>
          </a:xfrm>
          <a:prstGeom prst="rect">
            <a:avLst/>
          </a:prstGeom>
        </p:spPr>
      </p:pic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ADC9A26E-0B39-C3CA-8160-E8E6EF284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79" y="4130724"/>
            <a:ext cx="1656184" cy="9201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9B1A77-9198-8866-C9B7-69F9214B21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229" y="3827158"/>
            <a:ext cx="1813957" cy="109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people walking on a bicycle&#10;&#10;Description automatically generated">
            <a:extLst>
              <a:ext uri="{FF2B5EF4-FFF2-40B4-BE49-F238E27FC236}">
                <a16:creationId xmlns:a16="http://schemas.microsoft.com/office/drawing/2014/main" id="{C18AF4DF-E239-3C9E-F315-C3DDD70AED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4310673"/>
            <a:ext cx="2082244" cy="8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4136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792000" y="557795"/>
            <a:ext cx="6300280" cy="396000"/>
          </a:xfrm>
        </p:spPr>
        <p:txBody>
          <a:bodyPr/>
          <a:lstStyle/>
          <a:p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Nodweddion cymdogaeth 20 munud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02372AFA-4E59-C0E0-F146-0FADD39B2F9E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792000" y="1295999"/>
            <a:ext cx="4716103" cy="3289706"/>
          </a:xfrm>
        </p:spPr>
        <p:txBody>
          <a:bodyPr lIns="0" tIns="0" rIns="0" bIns="0" anchor="t"/>
          <a:lstStyle/>
          <a:p>
            <a:r>
              <a:rPr lang="cy-GB" sz="17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Tasg:</a:t>
            </a:r>
            <a:r>
              <a:rPr lang="cy-GB" sz="17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	Mewn grwpiau, ewch ati i </a:t>
            </a:r>
            <a:r>
              <a:rPr lang="cy-GB" sz="17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greu map meddwl </a:t>
            </a:r>
            <a:r>
              <a:rPr lang="cy-GB" sz="17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o’r nodweddion rydych chi’n credu y dylid eu cynnwys </a:t>
            </a:r>
            <a:r>
              <a:rPr lang="cy-GB" sz="1700" b="0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mewn cymdogaeth 20 munud</a:t>
            </a:r>
            <a:r>
              <a:rPr lang="cy-GB" sz="17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. </a:t>
            </a:r>
          </a:p>
          <a:p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Ambell cwestiwn fel sbardun i chi: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Pa bethau gafodd eu crybwyll yn y fideo?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Pa leoedd ydych chi’n mynd iddynt o leiaf unwaith y mis?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 yw hyn yn wahanol i bobl eraill? </a:t>
            </a:r>
            <a:br>
              <a:rPr sz="1600" dirty="0"/>
            </a:b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E.e. pobl gyda phlant ifanc, pobl hŷn, pobl sy’n gweithio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Sut allech chi gategoreiddio’r nodweddion? </a:t>
            </a:r>
            <a:br>
              <a:rPr sz="1600" dirty="0"/>
            </a:b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Gweler y sleid nesaf am help</a:t>
            </a:r>
            <a:endParaRPr lang="en-GB" sz="1400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8064819E-DBDD-3630-B565-A1CA617EEDC5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 lIns="0" tIns="0" rIns="0" bIns="0" anchor="t"/>
          <a:lstStyle/>
          <a:p>
            <a:pPr algn="ctr"/>
            <a:r>
              <a:rPr lang="cy-GB" sz="1000" b="0" i="0" strike="noStrike" cap="none" spc="0" baseline="0">
                <a:solidFill>
                  <a:srgbClr val="253773"/>
                </a:solidFill>
                <a:effectLst/>
                <a:latin typeface="Arial"/>
                <a:ea typeface="Arial"/>
                <a:cs typeface="Arial"/>
              </a:rPr>
              <a:t>O Plan Melbourne - cymdogaethau 20 munud </a:t>
            </a:r>
          </a:p>
        </p:txBody>
      </p:sp>
      <p:pic>
        <p:nvPicPr>
          <p:cNvPr id="86" name="Picture 85" descr="Logo&#10;&#10;Description automatically generated">
            <a:extLst>
              <a:ext uri="{FF2B5EF4-FFF2-40B4-BE49-F238E27FC236}">
                <a16:creationId xmlns:a16="http://schemas.microsoft.com/office/drawing/2014/main" id="{9D2F7B19-ECB0-34A3-8C02-259D10FFC79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8D98F5-DDFC-5CA0-AFA6-39C6C9241FCC}"/>
              </a:ext>
            </a:extLst>
          </p:cNvPr>
          <p:cNvGrpSpPr/>
          <p:nvPr/>
        </p:nvGrpSpPr>
        <p:grpSpPr>
          <a:xfrm>
            <a:off x="5796137" y="1135837"/>
            <a:ext cx="2951864" cy="2978904"/>
            <a:chOff x="5796137" y="1135837"/>
            <a:chExt cx="2951864" cy="2978904"/>
          </a:xfrm>
        </p:grpSpPr>
        <p:pic>
          <p:nvPicPr>
            <p:cNvPr id="85" name="Picture 84" descr="Diagram&#10;&#10;Description automatically generated">
              <a:extLst>
                <a:ext uri="{FF2B5EF4-FFF2-40B4-BE49-F238E27FC236}">
                  <a16:creationId xmlns:a16="http://schemas.microsoft.com/office/drawing/2014/main" id="{C645AD48-A4A9-A824-7798-617D3593781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7" y="1135837"/>
              <a:ext cx="2951864" cy="297890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90575B8-3126-80C6-24E6-6DD59D6B9571}"/>
                </a:ext>
              </a:extLst>
            </p:cNvPr>
            <p:cNvSpPr txBox="1"/>
            <p:nvPr/>
          </p:nvSpPr>
          <p:spPr>
            <a:xfrm>
              <a:off x="6318582" y="2402151"/>
              <a:ext cx="1906972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>
                  <a:solidFill>
                    <a:srgbClr val="009BA7"/>
                  </a:solidFill>
                  <a:effectLst/>
                  <a:latin typeface="Segoe UI" panose="020B0502040204020203" pitchFamily="34" charset="0"/>
                </a:rPr>
                <a:t>Nodweddion</a:t>
              </a:r>
              <a:br>
                <a:rPr lang="en-GB" sz="1200" b="1" dirty="0">
                  <a:solidFill>
                    <a:srgbClr val="009BA7"/>
                  </a:solidFill>
                  <a:effectLst/>
                  <a:latin typeface="Segoe UI" panose="020B0502040204020203" pitchFamily="34" charset="0"/>
                </a:rPr>
              </a:br>
              <a:r>
                <a:rPr lang="en-GB" sz="1100" dirty="0" err="1">
                  <a:solidFill>
                    <a:srgbClr val="009BA7"/>
                  </a:solidFill>
                  <a:effectLst/>
                  <a:latin typeface="Segoe UI" panose="020B0502040204020203" pitchFamily="34" charset="0"/>
                </a:rPr>
                <a:t>Cymdogaeth</a:t>
              </a:r>
              <a:r>
                <a:rPr lang="en-GB" sz="1100" dirty="0">
                  <a:solidFill>
                    <a:srgbClr val="009BA7"/>
                  </a:solidFill>
                  <a:effectLst/>
                  <a:latin typeface="Segoe UI" panose="020B0502040204020203" pitchFamily="34" charset="0"/>
                </a:rPr>
                <a:t> 20 </a:t>
              </a:r>
              <a:r>
                <a:rPr lang="en-GB" sz="1100" dirty="0" err="1">
                  <a:solidFill>
                    <a:srgbClr val="009BA7"/>
                  </a:solidFill>
                  <a:effectLst/>
                  <a:latin typeface="Segoe UI" panose="020B0502040204020203" pitchFamily="34" charset="0"/>
                </a:rPr>
                <a:t>munud</a:t>
              </a:r>
              <a:r>
                <a:rPr lang="en-GB" sz="1100" dirty="0">
                  <a:solidFill>
                    <a:srgbClr val="009BA7"/>
                  </a:solidFill>
                  <a:effectLst/>
                  <a:latin typeface="Segoe UI" panose="020B0502040204020203" pitchFamily="34" charset="0"/>
                </a:rPr>
                <a:t> </a:t>
              </a:r>
              <a:endParaRPr lang="en-GB" sz="1050" dirty="0">
                <a:solidFill>
                  <a:srgbClr val="009BA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471238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8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792000" y="557795"/>
            <a:ext cx="8172488" cy="396000"/>
          </a:xfrm>
        </p:spPr>
        <p:txBody>
          <a:bodyPr/>
          <a:lstStyle/>
          <a:p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Nodweddion cymdogaeth 20 munud</a:t>
            </a:r>
          </a:p>
        </p:txBody>
      </p:sp>
      <p:cxnSp>
        <p:nvCxnSpPr>
          <p:cNvPr id="11" name="Straight Arrow Connector 10"/>
          <p:cNvCxnSpPr/>
          <p:nvPr>
            <p:custDataLst>
              <p:tags r:id="rId2"/>
            </p:custDataLst>
          </p:nvPr>
        </p:nvCxnSpPr>
        <p:spPr>
          <a:xfrm flipV="1">
            <a:off x="5576473" y="1645391"/>
            <a:ext cx="931817" cy="68222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3"/>
            </p:custDataLst>
          </p:nvPr>
        </p:nvCxnSpPr>
        <p:spPr>
          <a:xfrm flipH="1" flipV="1">
            <a:off x="2970286" y="1836903"/>
            <a:ext cx="788450" cy="532144"/>
          </a:xfrm>
          <a:prstGeom prst="straightConnector1">
            <a:avLst/>
          </a:prstGeom>
          <a:ln w="28575">
            <a:solidFill>
              <a:srgbClr val="CB3B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4"/>
            </p:custDataLst>
          </p:nvPr>
        </p:nvCxnSpPr>
        <p:spPr>
          <a:xfrm flipH="1">
            <a:off x="2829189" y="3210723"/>
            <a:ext cx="876727" cy="30654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5"/>
            </p:custDataLst>
          </p:nvPr>
        </p:nvCxnSpPr>
        <p:spPr>
          <a:xfrm flipH="1">
            <a:off x="4716016" y="3680270"/>
            <a:ext cx="0" cy="6313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6"/>
            </p:custDataLst>
          </p:nvPr>
        </p:nvCxnSpPr>
        <p:spPr>
          <a:xfrm>
            <a:off x="5670100" y="3210723"/>
            <a:ext cx="1151497" cy="54785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>
            <p:custDataLst>
              <p:tags r:id="rId7"/>
            </p:custDataLst>
          </p:nvPr>
        </p:nvSpPr>
        <p:spPr>
          <a:xfrm>
            <a:off x="1424488" y="1167594"/>
            <a:ext cx="1494630" cy="822960"/>
          </a:xfrm>
          <a:prstGeom prst="rect">
            <a:avLst/>
          </a:prstGeom>
          <a:ln>
            <a:solidFill>
              <a:srgbClr val="CB3B9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16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Gweithleoedd a lleoliadau addysg</a:t>
            </a:r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6566071" y="1222278"/>
            <a:ext cx="1468896" cy="822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16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y mae angen i ni fynd iddynt</a:t>
            </a: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>
          <a:xfrm>
            <a:off x="6934099" y="3513204"/>
            <a:ext cx="1354162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16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yr ydym yn hoffi mynd iddynt</a:t>
            </a:r>
          </a:p>
        </p:txBody>
      </p: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>
          <a:xfrm>
            <a:off x="1544175" y="3157081"/>
            <a:ext cx="1213362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16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yr ydym yn byw ynddynt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3981022" y="4311777"/>
            <a:ext cx="1426170" cy="8229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16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Sut rydyn ni’n </a:t>
            </a:r>
          </a:p>
          <a:p>
            <a:pPr algn="ctr"/>
            <a:r>
              <a:rPr lang="cy-GB" sz="16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mynd o le oi 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7B44F-82CA-B1FB-2B39-284E421BE11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73542" y="2424636"/>
            <a:ext cx="1628932" cy="8229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y-GB" sz="16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Nodweddion cymdogaeth 20 munud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FCE2EF-BC21-B7C4-F592-CC94E4911F1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779915" y="2158359"/>
            <a:ext cx="1796558" cy="140371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Bank with solid fill">
            <a:extLst>
              <a:ext uri="{FF2B5EF4-FFF2-40B4-BE49-F238E27FC236}">
                <a16:creationId xmlns:a16="http://schemas.microsoft.com/office/drawing/2014/main" id="{73A3CFF8-529D-D41D-1223-313F7D98A98D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235180" y="988784"/>
            <a:ext cx="540000" cy="540000"/>
          </a:xfrm>
          <a:prstGeom prst="rect">
            <a:avLst/>
          </a:prstGeom>
        </p:spPr>
      </p:pic>
      <p:pic>
        <p:nvPicPr>
          <p:cNvPr id="18" name="Graphic 17" descr="Shopping cart with solid fill">
            <a:extLst>
              <a:ext uri="{FF2B5EF4-FFF2-40B4-BE49-F238E27FC236}">
                <a16:creationId xmlns:a16="http://schemas.microsoft.com/office/drawing/2014/main" id="{31ECB0C9-9FC5-DF50-02B4-EA21F58D336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965180" y="2036449"/>
            <a:ext cx="540000" cy="540000"/>
          </a:xfrm>
          <a:prstGeom prst="rect">
            <a:avLst/>
          </a:prstGeom>
        </p:spPr>
      </p:pic>
      <p:pic>
        <p:nvPicPr>
          <p:cNvPr id="28" name="Graphic 27" descr="Popcorn with solid fill">
            <a:extLst>
              <a:ext uri="{FF2B5EF4-FFF2-40B4-BE49-F238E27FC236}">
                <a16:creationId xmlns:a16="http://schemas.microsoft.com/office/drawing/2014/main" id="{310AB742-C46B-32E3-1FB4-8E781EAF3B4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424488" y="3519263"/>
            <a:ext cx="540000" cy="540000"/>
          </a:xfrm>
          <a:prstGeom prst="rect">
            <a:avLst/>
          </a:prstGeom>
        </p:spPr>
      </p:pic>
      <p:pic>
        <p:nvPicPr>
          <p:cNvPr id="30" name="Graphic 29" descr="Medical with solid fill">
            <a:extLst>
              <a:ext uri="{FF2B5EF4-FFF2-40B4-BE49-F238E27FC236}">
                <a16:creationId xmlns:a16="http://schemas.microsoft.com/office/drawing/2014/main" id="{BB14FB86-52C1-F697-72C0-246BC280E665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982894" y="1505813"/>
            <a:ext cx="540000" cy="540000"/>
          </a:xfrm>
          <a:prstGeom prst="rect">
            <a:avLst/>
          </a:prstGeom>
        </p:spPr>
      </p:pic>
      <p:pic>
        <p:nvPicPr>
          <p:cNvPr id="32" name="Graphic 31" descr="Stethoscope with solid fill">
            <a:extLst>
              <a:ext uri="{FF2B5EF4-FFF2-40B4-BE49-F238E27FC236}">
                <a16:creationId xmlns:a16="http://schemas.microsoft.com/office/drawing/2014/main" id="{07859E41-B6C3-BAE4-E1AF-16FF0C3F6F3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631404" y="1031308"/>
            <a:ext cx="540000" cy="540000"/>
          </a:xfrm>
          <a:prstGeom prst="rect">
            <a:avLst/>
          </a:prstGeom>
        </p:spPr>
      </p:pic>
      <p:pic>
        <p:nvPicPr>
          <p:cNvPr id="34" name="Graphic 33" descr="Briefcase with solid fill">
            <a:extLst>
              <a:ext uri="{FF2B5EF4-FFF2-40B4-BE49-F238E27FC236}">
                <a16:creationId xmlns:a16="http://schemas.microsoft.com/office/drawing/2014/main" id="{119B8319-9A5E-BBB3-F9FF-40D58874B8D1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211770" y="1036274"/>
            <a:ext cx="540000" cy="540000"/>
          </a:xfrm>
          <a:prstGeom prst="rect">
            <a:avLst/>
          </a:prstGeom>
        </p:spPr>
      </p:pic>
      <p:pic>
        <p:nvPicPr>
          <p:cNvPr id="36" name="Graphic 35" descr="Streetcar with solid fill">
            <a:extLst>
              <a:ext uri="{FF2B5EF4-FFF2-40B4-BE49-F238E27FC236}">
                <a16:creationId xmlns:a16="http://schemas.microsoft.com/office/drawing/2014/main" id="{E8DADC95-12F8-E267-D960-40F3861C8621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148422" y="4400661"/>
            <a:ext cx="540000" cy="540000"/>
          </a:xfrm>
          <a:prstGeom prst="rect">
            <a:avLst/>
          </a:prstGeom>
        </p:spPr>
      </p:pic>
      <p:pic>
        <p:nvPicPr>
          <p:cNvPr id="38" name="Graphic 37" descr="Bus with solid fill">
            <a:extLst>
              <a:ext uri="{FF2B5EF4-FFF2-40B4-BE49-F238E27FC236}">
                <a16:creationId xmlns:a16="http://schemas.microsoft.com/office/drawing/2014/main" id="{ED65A1E5-450B-5413-3967-5F5D320E3A49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5012899" y="3638922"/>
            <a:ext cx="540000" cy="540000"/>
          </a:xfrm>
          <a:prstGeom prst="rect">
            <a:avLst/>
          </a:prstGeom>
        </p:spPr>
      </p:pic>
      <p:pic>
        <p:nvPicPr>
          <p:cNvPr id="40" name="Graphic 39" descr="Walk with solid fill">
            <a:extLst>
              <a:ext uri="{FF2B5EF4-FFF2-40B4-BE49-F238E27FC236}">
                <a16:creationId xmlns:a16="http://schemas.microsoft.com/office/drawing/2014/main" id="{D6125DCB-F170-EA46-CD4C-5DA30C45EABD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5849781" y="3789263"/>
            <a:ext cx="540000" cy="540000"/>
          </a:xfrm>
          <a:prstGeom prst="rect">
            <a:avLst/>
          </a:prstGeom>
        </p:spPr>
      </p:pic>
      <p:pic>
        <p:nvPicPr>
          <p:cNvPr id="42" name="Graphic 41" descr="Cycling with solid fill">
            <a:extLst>
              <a:ext uri="{FF2B5EF4-FFF2-40B4-BE49-F238E27FC236}">
                <a16:creationId xmlns:a16="http://schemas.microsoft.com/office/drawing/2014/main" id="{E29F4556-6291-A25B-62A9-DD3AFC2D0D50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3502434" y="3667310"/>
            <a:ext cx="540000" cy="540000"/>
          </a:xfrm>
          <a:prstGeom prst="rect">
            <a:avLst/>
          </a:prstGeom>
        </p:spPr>
      </p:pic>
      <p:pic>
        <p:nvPicPr>
          <p:cNvPr id="44" name="Graphic 43" descr="Man with cane with solid fill">
            <a:extLst>
              <a:ext uri="{FF2B5EF4-FFF2-40B4-BE49-F238E27FC236}">
                <a16:creationId xmlns:a16="http://schemas.microsoft.com/office/drawing/2014/main" id="{0A10C447-91B3-47C5-F440-B0F8601FE04E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004175" y="2775476"/>
            <a:ext cx="540000" cy="540000"/>
          </a:xfrm>
          <a:prstGeom prst="rect">
            <a:avLst/>
          </a:prstGeom>
        </p:spPr>
      </p:pic>
      <p:pic>
        <p:nvPicPr>
          <p:cNvPr id="46" name="Graphic 45" descr="Mom with stroller with solid fill">
            <a:extLst>
              <a:ext uri="{FF2B5EF4-FFF2-40B4-BE49-F238E27FC236}">
                <a16:creationId xmlns:a16="http://schemas.microsoft.com/office/drawing/2014/main" id="{D217A36B-0336-C3C4-F570-5D7001A41C71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270403" y="4149421"/>
            <a:ext cx="540000" cy="540000"/>
          </a:xfrm>
          <a:prstGeom prst="rect">
            <a:avLst/>
          </a:prstGeom>
        </p:spPr>
      </p:pic>
      <p:pic>
        <p:nvPicPr>
          <p:cNvPr id="50" name="Graphic 49" descr="Building with solid fill">
            <a:extLst>
              <a:ext uri="{FF2B5EF4-FFF2-40B4-BE49-F238E27FC236}">
                <a16:creationId xmlns:a16="http://schemas.microsoft.com/office/drawing/2014/main" id="{997ABD3B-A80E-CC0E-A5F6-AC1E4E172E88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2194159" y="2570134"/>
            <a:ext cx="540000" cy="540000"/>
          </a:xfrm>
          <a:prstGeom prst="rect">
            <a:avLst/>
          </a:prstGeom>
        </p:spPr>
      </p:pic>
      <p:pic>
        <p:nvPicPr>
          <p:cNvPr id="52" name="Graphic 51" descr="House with solid fill">
            <a:extLst>
              <a:ext uri="{FF2B5EF4-FFF2-40B4-BE49-F238E27FC236}">
                <a16:creationId xmlns:a16="http://schemas.microsoft.com/office/drawing/2014/main" id="{9A2A4E87-1FE4-0079-8301-430F43A836D4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734761" y="3749362"/>
            <a:ext cx="540000" cy="540000"/>
          </a:xfrm>
          <a:prstGeom prst="rect">
            <a:avLst/>
          </a:prstGeom>
        </p:spPr>
      </p:pic>
      <p:pic>
        <p:nvPicPr>
          <p:cNvPr id="56" name="Graphic 55" descr="Soccer with solid fill">
            <a:extLst>
              <a:ext uri="{FF2B5EF4-FFF2-40B4-BE49-F238E27FC236}">
                <a16:creationId xmlns:a16="http://schemas.microsoft.com/office/drawing/2014/main" id="{0186C5F7-AE14-D406-30A6-3FF3CACBE852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7353042" y="2796448"/>
            <a:ext cx="540000" cy="540000"/>
          </a:xfrm>
          <a:prstGeom prst="rect">
            <a:avLst/>
          </a:prstGeom>
        </p:spPr>
      </p:pic>
      <p:pic>
        <p:nvPicPr>
          <p:cNvPr id="58" name="Graphic 57" descr="Seesaw with solid fill">
            <a:extLst>
              <a:ext uri="{FF2B5EF4-FFF2-40B4-BE49-F238E27FC236}">
                <a16:creationId xmlns:a16="http://schemas.microsoft.com/office/drawing/2014/main" id="{1497309B-6970-A35A-CC21-27E1693BDE44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7229100" y="4453257"/>
            <a:ext cx="540000" cy="540000"/>
          </a:xfrm>
          <a:prstGeom prst="rect">
            <a:avLst/>
          </a:prstGeom>
        </p:spPr>
      </p:pic>
      <p:pic>
        <p:nvPicPr>
          <p:cNvPr id="60" name="Graphic 59" descr="Deciduous tree with solid fill">
            <a:extLst>
              <a:ext uri="{FF2B5EF4-FFF2-40B4-BE49-F238E27FC236}">
                <a16:creationId xmlns:a16="http://schemas.microsoft.com/office/drawing/2014/main" id="{01E35203-9912-F7AF-EFA4-811D0DDFB59A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426735" y="2442246"/>
            <a:ext cx="540000" cy="540000"/>
          </a:xfrm>
          <a:prstGeom prst="rect">
            <a:avLst/>
          </a:prstGeom>
        </p:spPr>
      </p:pic>
      <p:pic>
        <p:nvPicPr>
          <p:cNvPr id="64" name="Graphic 63" descr="Books with solid fill">
            <a:extLst>
              <a:ext uri="{FF2B5EF4-FFF2-40B4-BE49-F238E27FC236}">
                <a16:creationId xmlns:a16="http://schemas.microsoft.com/office/drawing/2014/main" id="{84B3815C-AB09-0E55-6312-37F227F0C15E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200354" y="2018533"/>
            <a:ext cx="540000" cy="540000"/>
          </a:xfrm>
          <a:prstGeom prst="rect">
            <a:avLst/>
          </a:prstGeom>
        </p:spPr>
      </p:pic>
      <p:pic>
        <p:nvPicPr>
          <p:cNvPr id="66" name="Graphic 65" descr="Graduation cap with solid fill">
            <a:extLst>
              <a:ext uri="{FF2B5EF4-FFF2-40B4-BE49-F238E27FC236}">
                <a16:creationId xmlns:a16="http://schemas.microsoft.com/office/drawing/2014/main" id="{320B2B02-EAA5-5A97-AF92-B61551AD39F2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700682" y="1116902"/>
            <a:ext cx="540000" cy="540000"/>
          </a:xfrm>
          <a:prstGeom prst="rect">
            <a:avLst/>
          </a:prstGeom>
        </p:spPr>
      </p:pic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2728224E-6C81-776A-3640-23BD7D3961AF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  <p:pic>
        <p:nvPicPr>
          <p:cNvPr id="2" name="Graphic 1" descr="Car with solid fill">
            <a:extLst>
              <a:ext uri="{FF2B5EF4-FFF2-40B4-BE49-F238E27FC236}">
                <a16:creationId xmlns:a16="http://schemas.microsoft.com/office/drawing/2014/main" id="{AA1883FA-D961-48AC-543C-525B8F051EF4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968290" y="451649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1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792000" y="557795"/>
            <a:ext cx="6876344" cy="396000"/>
          </a:xfrm>
        </p:spPr>
        <p:txBody>
          <a:bodyPr/>
          <a:lstStyle/>
          <a:p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Nodweddion cymdogaeth 20 munud</a:t>
            </a: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386177" y="1556778"/>
            <a:ext cx="1512000" cy="2819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y-GB" sz="12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y mae eu hangen arnom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Iechyd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Meddygfa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Deintyddfa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Fferyllfa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Bwyd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Siopau 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bwyta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Arian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Banciau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Swyddfa Bost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3959624" y="1563958"/>
            <a:ext cx="1892812" cy="32547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y-GB" sz="12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yr hoffem eu cael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Adloniant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Sinema/theatr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Neuaddau cymunedol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Mannau crefyddol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Chwaraeon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Meysydd chwaraeon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Pyllau nofio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Awyr agored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Parciau cyhoeddus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Caeau chwarae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Mannau i dreulio amser gyda ffrindiau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893453" y="1559174"/>
            <a:ext cx="1512000" cy="3185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y-GB" sz="12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i fyw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Tai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Wedi’u cynnal yn dda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Gwahanol fathau</a:t>
            </a:r>
          </a:p>
          <a:p>
            <a:pPr marL="171450"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Fflatiau</a:t>
            </a:r>
          </a:p>
          <a:p>
            <a:pPr marL="171450"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Tai</a:t>
            </a:r>
          </a:p>
          <a:p>
            <a:pPr marL="171450"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Cartrefi gofal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Strydoedd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Glân a thwt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Coed a phlanhigion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Teimlo’n ddiogel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endParaRPr lang="en-GB" sz="1200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7484127" y="1556778"/>
            <a:ext cx="1512000" cy="33299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y-GB" sz="12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Sut rydyn ni’n mynd o le i le 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Trafnidiaeth gyhoeddus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Bysiau, tramiau, trenau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Trafnidiaeth Lesol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Lonydd beicio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Llwybrau troed a phalmentydd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Croesfannau diogel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Ceir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Cyflymderau araf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Llai o draffig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778278" y="1556778"/>
            <a:ext cx="1512000" cy="3221156"/>
          </a:xfrm>
          <a:prstGeom prst="rect">
            <a:avLst/>
          </a:prstGeom>
          <a:ln>
            <a:solidFill>
              <a:srgbClr val="CB3B9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y-GB" sz="12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Gwaith / Dysgu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Addysg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Meithrinfeydd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Ysgolion Cynradd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Ysgolion Uwchradd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Cyflogaeth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Swyddfeydd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eraill y gall pobl weithio ynddynt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Llyfrgelloedd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GB" sz="12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9546981-8F19-E01F-248D-7830F5003EC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  <p:pic>
        <p:nvPicPr>
          <p:cNvPr id="10" name="Graphic 9" descr="Bank with solid fill">
            <a:extLst>
              <a:ext uri="{FF2B5EF4-FFF2-40B4-BE49-F238E27FC236}">
                <a16:creationId xmlns:a16="http://schemas.microsoft.com/office/drawing/2014/main" id="{A717E0B1-6786-ED6A-7B98-127D78CC4C4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05514" y="3651710"/>
            <a:ext cx="288000" cy="288000"/>
          </a:xfrm>
          <a:prstGeom prst="rect">
            <a:avLst/>
          </a:prstGeom>
        </p:spPr>
      </p:pic>
      <p:pic>
        <p:nvPicPr>
          <p:cNvPr id="12" name="Graphic 11" descr="Shopping cart with solid fill">
            <a:extLst>
              <a:ext uri="{FF2B5EF4-FFF2-40B4-BE49-F238E27FC236}">
                <a16:creationId xmlns:a16="http://schemas.microsoft.com/office/drawing/2014/main" id="{A0C2CDBE-65EA-C1FC-DD29-CFEF8AD77DB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17126" y="2715766"/>
            <a:ext cx="288000" cy="288000"/>
          </a:xfrm>
          <a:prstGeom prst="rect">
            <a:avLst/>
          </a:prstGeom>
        </p:spPr>
      </p:pic>
      <p:pic>
        <p:nvPicPr>
          <p:cNvPr id="13" name="Graphic 12" descr="Popcorn with solid fill">
            <a:extLst>
              <a:ext uri="{FF2B5EF4-FFF2-40B4-BE49-F238E27FC236}">
                <a16:creationId xmlns:a16="http://schemas.microsoft.com/office/drawing/2014/main" id="{D044941D-B974-E922-9B0C-C51C563607E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406955" y="2190622"/>
            <a:ext cx="288000" cy="288000"/>
          </a:xfrm>
          <a:prstGeom prst="rect">
            <a:avLst/>
          </a:prstGeom>
        </p:spPr>
      </p:pic>
      <p:pic>
        <p:nvPicPr>
          <p:cNvPr id="14" name="Graphic 13" descr="Medical with solid fill">
            <a:extLst>
              <a:ext uri="{FF2B5EF4-FFF2-40B4-BE49-F238E27FC236}">
                <a16:creationId xmlns:a16="http://schemas.microsoft.com/office/drawing/2014/main" id="{B54D1DBB-A865-6D00-C07A-A0445F2373D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5514" y="1978577"/>
            <a:ext cx="288000" cy="288000"/>
          </a:xfrm>
          <a:prstGeom prst="rect">
            <a:avLst/>
          </a:prstGeom>
        </p:spPr>
      </p:pic>
      <p:pic>
        <p:nvPicPr>
          <p:cNvPr id="15" name="Graphic 14" descr="Briefcase with solid fill">
            <a:extLst>
              <a:ext uri="{FF2B5EF4-FFF2-40B4-BE49-F238E27FC236}">
                <a16:creationId xmlns:a16="http://schemas.microsoft.com/office/drawing/2014/main" id="{50D8BFE5-F4E6-1E54-8841-141590E2A6D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922086" y="2715766"/>
            <a:ext cx="288000" cy="288000"/>
          </a:xfrm>
          <a:prstGeom prst="rect">
            <a:avLst/>
          </a:prstGeom>
        </p:spPr>
      </p:pic>
      <p:pic>
        <p:nvPicPr>
          <p:cNvPr id="16" name="Graphic 15" descr="Walk with solid fill">
            <a:extLst>
              <a:ext uri="{FF2B5EF4-FFF2-40B4-BE49-F238E27FC236}">
                <a16:creationId xmlns:a16="http://schemas.microsoft.com/office/drawing/2014/main" id="{1E3BAEE2-6B89-F0CC-FF02-16DB08FC667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680220" y="2488134"/>
            <a:ext cx="288000" cy="288000"/>
          </a:xfrm>
          <a:prstGeom prst="rect">
            <a:avLst/>
          </a:prstGeom>
        </p:spPr>
      </p:pic>
      <p:pic>
        <p:nvPicPr>
          <p:cNvPr id="17" name="Graphic 16" descr="House with solid fill">
            <a:extLst>
              <a:ext uri="{FF2B5EF4-FFF2-40B4-BE49-F238E27FC236}">
                <a16:creationId xmlns:a16="http://schemas.microsoft.com/office/drawing/2014/main" id="{C93B835E-AEE2-3277-E81A-8593423C5B5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020165" y="1787119"/>
            <a:ext cx="288000" cy="288000"/>
          </a:xfrm>
          <a:prstGeom prst="rect">
            <a:avLst/>
          </a:prstGeom>
        </p:spPr>
      </p:pic>
      <p:pic>
        <p:nvPicPr>
          <p:cNvPr id="18" name="Graphic 17" descr="Soccer with solid fill">
            <a:extLst>
              <a:ext uri="{FF2B5EF4-FFF2-40B4-BE49-F238E27FC236}">
                <a16:creationId xmlns:a16="http://schemas.microsoft.com/office/drawing/2014/main" id="{07B3ED69-1274-DC5E-841F-38E412A6796B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22116" y="2905262"/>
            <a:ext cx="288000" cy="288000"/>
          </a:xfrm>
          <a:prstGeom prst="rect">
            <a:avLst/>
          </a:prstGeom>
        </p:spPr>
      </p:pic>
      <p:pic>
        <p:nvPicPr>
          <p:cNvPr id="19" name="Graphic 18" descr="Deciduous tree with solid fill">
            <a:extLst>
              <a:ext uri="{FF2B5EF4-FFF2-40B4-BE49-F238E27FC236}">
                <a16:creationId xmlns:a16="http://schemas.microsoft.com/office/drawing/2014/main" id="{3631449A-9943-DCCC-C439-37D440FDF016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486062" y="3651886"/>
            <a:ext cx="288000" cy="288000"/>
          </a:xfrm>
          <a:prstGeom prst="rect">
            <a:avLst/>
          </a:prstGeom>
        </p:spPr>
      </p:pic>
      <p:pic>
        <p:nvPicPr>
          <p:cNvPr id="20" name="Graphic 19" descr="Books with solid fill">
            <a:extLst>
              <a:ext uri="{FF2B5EF4-FFF2-40B4-BE49-F238E27FC236}">
                <a16:creationId xmlns:a16="http://schemas.microsoft.com/office/drawing/2014/main" id="{396EB3F1-D0BF-16BA-CFCC-5F34E0189157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914840" y="4016104"/>
            <a:ext cx="288000" cy="288000"/>
          </a:xfrm>
          <a:prstGeom prst="rect">
            <a:avLst/>
          </a:prstGeom>
        </p:spPr>
      </p:pic>
      <p:pic>
        <p:nvPicPr>
          <p:cNvPr id="21" name="Graphic 20" descr="Graduation cap with solid fill">
            <a:extLst>
              <a:ext uri="{FF2B5EF4-FFF2-40B4-BE49-F238E27FC236}">
                <a16:creationId xmlns:a16="http://schemas.microsoft.com/office/drawing/2014/main" id="{A22D73A1-7E22-9604-E00A-8F9D40CC8E9A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922086" y="1821054"/>
            <a:ext cx="288000" cy="288000"/>
          </a:xfrm>
          <a:prstGeom prst="rect">
            <a:avLst/>
          </a:prstGeom>
        </p:spPr>
      </p:pic>
      <p:pic>
        <p:nvPicPr>
          <p:cNvPr id="22" name="Graphic 21" descr="Streetcar with solid fill">
            <a:extLst>
              <a:ext uri="{FF2B5EF4-FFF2-40B4-BE49-F238E27FC236}">
                <a16:creationId xmlns:a16="http://schemas.microsoft.com/office/drawing/2014/main" id="{6DA544B1-2462-427D-4C29-05F1F493058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667110" y="1809598"/>
            <a:ext cx="288000" cy="288000"/>
          </a:xfrm>
          <a:prstGeom prst="rect">
            <a:avLst/>
          </a:prstGeom>
        </p:spPr>
      </p:pic>
      <p:pic>
        <p:nvPicPr>
          <p:cNvPr id="24" name="Graphic 23" descr="Car with solid fill">
            <a:extLst>
              <a:ext uri="{FF2B5EF4-FFF2-40B4-BE49-F238E27FC236}">
                <a16:creationId xmlns:a16="http://schemas.microsoft.com/office/drawing/2014/main" id="{2FF43314-852B-D1F1-3C43-0812614D2C72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632700" y="3575081"/>
            <a:ext cx="288000" cy="288000"/>
          </a:xfrm>
          <a:prstGeom prst="rect">
            <a:avLst/>
          </a:prstGeom>
        </p:spPr>
      </p:pic>
      <p:pic>
        <p:nvPicPr>
          <p:cNvPr id="26" name="Graphic 25" descr="Neighborhood with solid fill">
            <a:extLst>
              <a:ext uri="{FF2B5EF4-FFF2-40B4-BE49-F238E27FC236}">
                <a16:creationId xmlns:a16="http://schemas.microsoft.com/office/drawing/2014/main" id="{0A20621A-C016-DE80-A720-599AC63E9BB6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020165" y="3143033"/>
            <a:ext cx="288000" cy="288000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33F04EB-DB29-1743-CCB3-4B49D598F1C4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792000" y="1008127"/>
            <a:ext cx="7799265" cy="7716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Dyma’r nodweddion y gwnaethom feddwl amdanynt: Wnaethoch chi fethu rhai? Wnaethoch chi feddwl am ragor?</a:t>
            </a:r>
          </a:p>
        </p:txBody>
      </p:sp>
    </p:spTree>
    <p:extLst>
      <p:ext uri="{BB962C8B-B14F-4D97-AF65-F5344CB8AC3E}">
        <p14:creationId xmlns:p14="http://schemas.microsoft.com/office/powerpoint/2010/main" val="21861666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CDDC7A-364A-DF20-0485-0F31DB4FE11A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y-GB" sz="36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Cynllunio Llwybr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cy-GB" sz="1900" b="1" i="0" strike="noStrike" cap="none" spc="0" baseline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Eich cymdogaeth 20 munud</a:t>
            </a:r>
          </a:p>
          <a:p>
            <a:r>
              <a:rPr lang="cy-GB" sz="18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I ble’r hoffech chi fynd?</a:t>
            </a:r>
          </a:p>
        </p:txBody>
      </p:sp>
      <p:pic>
        <p:nvPicPr>
          <p:cNvPr id="1026" name="Picture 2" descr="What is a 20-minute neighbourhood? - YouTub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5" r="25972"/>
          <a:stretch>
            <a:fillRect/>
          </a:stretch>
        </p:blipFill>
        <p:spPr bwMode="auto">
          <a:xfrm>
            <a:off x="4748973" y="10625"/>
            <a:ext cx="4392488" cy="511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C25D592-988C-572D-1113-8567F902956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4291230"/>
            <a:ext cx="1620000" cy="6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14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Eich cymdogaeth 20 munud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792001" y="1295999"/>
            <a:ext cx="4500080" cy="2931513"/>
          </a:xfrm>
        </p:spPr>
        <p:txBody>
          <a:bodyPr lIns="0" tIns="0" rIns="0" bIns="0" anchor="t"/>
          <a:lstStyle/>
          <a:p>
            <a:r>
              <a:rPr lang="cy-GB" sz="17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Gan ddefnyddio eich map, lluniwch lwybr cerdded i fynd â chi o amgylch eich cymdogaeth 20 munud.</a:t>
            </a:r>
          </a:p>
          <a:p>
            <a:r>
              <a:rPr lang="cy-GB" sz="17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Meddyliwch am y gwahanol bethau yr hoffech eu gweld yn eich cymdogaeth. </a:t>
            </a:r>
          </a:p>
          <a:p>
            <a:pPr marL="342900" indent="-342900">
              <a:spcAft>
                <a:spcPts val="600"/>
              </a:spcAft>
              <a:buClr>
                <a:srgbClr val="CB3B95"/>
              </a:buClr>
              <a:buFont typeface="Arial" pitchFamily="34" charset="0"/>
              <a:buChar char="•"/>
            </a:pPr>
            <a:r>
              <a:rPr lang="cy-GB" sz="17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gwaith / addysg</a:t>
            </a:r>
          </a:p>
          <a:p>
            <a:pPr marL="342900" indent="-342900">
              <a:spcAft>
                <a:spcPts val="600"/>
              </a:spcAft>
              <a:buClr>
                <a:srgbClr val="CB3B95"/>
              </a:buClr>
              <a:buFont typeface="Arial" pitchFamily="34" charset="0"/>
              <a:buChar char="•"/>
            </a:pPr>
            <a:r>
              <a:rPr lang="cy-GB" sz="17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y mae eu hangen arnom</a:t>
            </a:r>
          </a:p>
          <a:p>
            <a:pPr marL="342900" indent="-342900">
              <a:spcAft>
                <a:spcPts val="600"/>
              </a:spcAft>
              <a:buClr>
                <a:srgbClr val="CB3B95"/>
              </a:buClr>
              <a:buFont typeface="Arial" pitchFamily="34" charset="0"/>
              <a:buChar char="•"/>
            </a:pPr>
            <a:r>
              <a:rPr lang="cy-GB" sz="17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yr hoffem eu cael</a:t>
            </a:r>
          </a:p>
          <a:p>
            <a:pPr marL="342900" indent="-342900">
              <a:spcAft>
                <a:spcPts val="600"/>
              </a:spcAft>
              <a:buClr>
                <a:srgbClr val="CB3B95"/>
              </a:buClr>
              <a:buFont typeface="Arial" pitchFamily="34" charset="0"/>
              <a:buChar char="•"/>
            </a:pPr>
            <a:r>
              <a:rPr lang="cy-GB" sz="17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Lle’r ydym yn byw</a:t>
            </a:r>
          </a:p>
          <a:p>
            <a:pPr marL="342900" indent="-342900">
              <a:spcAft>
                <a:spcPts val="600"/>
              </a:spcAft>
              <a:buClr>
                <a:srgbClr val="CB3B95"/>
              </a:buClr>
              <a:buFont typeface="Arial" pitchFamily="34" charset="0"/>
              <a:buChar char="•"/>
            </a:pPr>
            <a:r>
              <a:rPr lang="cy-GB" sz="17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Sut rydyn ni’n cyrraedd yno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11BD36-E9C3-E96C-27C6-6F5C43BA9F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9F1F3-AAE8-8546-3E05-051FBDC2826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3" b="23794"/>
          <a:stretch>
            <a:fillRect/>
          </a:stretch>
        </p:blipFill>
        <p:spPr bwMode="auto">
          <a:xfrm>
            <a:off x="5148064" y="1295999"/>
            <a:ext cx="3831764" cy="2955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277083-FD3D-EE85-37B8-4E6402E72B8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48064" y="4249655"/>
            <a:ext cx="3706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50" b="0" i="1" strike="noStrike" cap="none" spc="0" baseline="0" dirty="0">
                <a:solidFill>
                  <a:srgbClr val="44536A"/>
                </a:solidFill>
                <a:effectLst/>
                <a:latin typeface="Arial"/>
                <a:ea typeface="Arial"/>
                <a:cs typeface="Arial"/>
              </a:rPr>
              <a:t>Ffigur 1: Map radiws wedi’i greu gan ddefnyddio </a:t>
            </a:r>
            <a:r>
              <a:rPr lang="cy-GB" sz="1050" b="0" i="1" strike="noStrike" cap="none" spc="0" baseline="0" dirty="0" err="1">
                <a:solidFill>
                  <a:srgbClr val="44536A"/>
                </a:solidFill>
                <a:effectLst/>
                <a:latin typeface="Arial"/>
                <a:ea typeface="Arial"/>
                <a:cs typeface="Arial"/>
              </a:rPr>
              <a:t>CalcMap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73091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y-GB" dirty="0"/>
              <a:t>Eich Cymdogaeth 20 Munud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AE63521-7774-DF93-9836-C3846D4931F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27A1DC-010C-DD20-6989-69780FAFD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8278" y="969899"/>
            <a:ext cx="7438723" cy="453181"/>
          </a:xfrm>
        </p:spPr>
        <p:txBody>
          <a:bodyPr/>
          <a:lstStyle/>
          <a:p>
            <a:r>
              <a:rPr lang="cy-GB" dirty="0"/>
              <a:t>Rhannwch yn grwpiau a chanolbwyntio ar wahanol agweddau ar gymdogaeth 20 munud.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5EDD3-5990-E766-204F-F8DF0DAE9F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86177" y="1556778"/>
            <a:ext cx="1512000" cy="2819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y-GB" sz="12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y mae eu hangen arnom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Iechyd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Meddygfa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Deintyddfa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Fferyllfa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Bwyd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Siopau 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bwyta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Arian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Banciau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Swyddfa Bost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3E603-E580-0AA3-3426-1A52E98A822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59624" y="1563958"/>
            <a:ext cx="1892812" cy="32547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y-GB" sz="12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yr hoffem eu cael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Adloniant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Sinema/theatr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Neuaddau cymunedol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Mannau crefyddol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Chwaraeon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Meysydd chwaraeon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Pyllau nofio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Awyr agored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Parciau cyhoeddus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Caeau chwarae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Mannau i dreulio amser gyda ffrindiau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602731-80D1-3EB7-7412-39C431D6F95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893453" y="1559174"/>
            <a:ext cx="1512000" cy="3185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y-GB" sz="12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i fyw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Tai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Wedi’u cynnal yn dda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Gwahanol fathau</a:t>
            </a:r>
          </a:p>
          <a:p>
            <a:pPr marL="171450"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Fflatiau</a:t>
            </a:r>
          </a:p>
          <a:p>
            <a:pPr marL="171450"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Tai</a:t>
            </a:r>
          </a:p>
          <a:p>
            <a:pPr marL="171450"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Cartrefi gofal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Strydoedd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Glân a thwt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Coed a phlanhigion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Teimlo’n ddiogel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endParaRPr lang="en-GB" sz="1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DCD760-B730-DF58-A32F-D5DA45283D0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484127" y="1556778"/>
            <a:ext cx="1512000" cy="33299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y-GB" sz="12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Sut rydyn ni’n mynd o le i le 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Trafnidiaeth gyhoeddus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Bysiau, tramiau, trenau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Trafnidiaeth Lesol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Lonydd beicio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Llwybrau troed a phalmentydd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Croesfannau diogel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Ceir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Cyflymderau araf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Llai o draffig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647125-5966-D1EB-AC97-285BCA57EDB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78278" y="1556778"/>
            <a:ext cx="1512000" cy="3221156"/>
          </a:xfrm>
          <a:prstGeom prst="rect">
            <a:avLst/>
          </a:prstGeom>
          <a:ln>
            <a:solidFill>
              <a:srgbClr val="CB3B9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y-GB" sz="1200" b="1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Gwaith / Dysgu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Addysg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Meithrinfeydd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Ysgolion Cynradd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Ysgolion Uwchradd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Cyflogaeth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Swyddfeydd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Lleoedd eraill y gall pobl weithio ynddynt</a:t>
            </a:r>
          </a:p>
          <a:p>
            <a:pPr>
              <a:spcAft>
                <a:spcPts val="600"/>
              </a:spcAft>
            </a:pPr>
            <a:r>
              <a:rPr lang="cy-GB" sz="1200" b="0" i="0" strike="noStrike" cap="none" spc="0" baseline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Llyfrgelloedd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GB" sz="1200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4BE44FB6-B3C4-2E74-DA60-AF27474C2E1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  <p:pic>
        <p:nvPicPr>
          <p:cNvPr id="32" name="Graphic 31" descr="Bank with solid fill">
            <a:extLst>
              <a:ext uri="{FF2B5EF4-FFF2-40B4-BE49-F238E27FC236}">
                <a16:creationId xmlns:a16="http://schemas.microsoft.com/office/drawing/2014/main" id="{6ED8A8D7-2A52-3E16-24C2-9F0756F9FC7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28716" y="3602567"/>
            <a:ext cx="288000" cy="288000"/>
          </a:xfrm>
          <a:prstGeom prst="rect">
            <a:avLst/>
          </a:prstGeom>
        </p:spPr>
      </p:pic>
      <p:pic>
        <p:nvPicPr>
          <p:cNvPr id="33" name="Graphic 32" descr="Shopping cart with solid fill">
            <a:extLst>
              <a:ext uri="{FF2B5EF4-FFF2-40B4-BE49-F238E27FC236}">
                <a16:creationId xmlns:a16="http://schemas.microsoft.com/office/drawing/2014/main" id="{93F85AEA-1015-9253-7D86-ED2608B41AF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17126" y="2715766"/>
            <a:ext cx="288000" cy="288000"/>
          </a:xfrm>
          <a:prstGeom prst="rect">
            <a:avLst/>
          </a:prstGeom>
        </p:spPr>
      </p:pic>
      <p:pic>
        <p:nvPicPr>
          <p:cNvPr id="34" name="Graphic 33" descr="Popcorn with solid fill">
            <a:extLst>
              <a:ext uri="{FF2B5EF4-FFF2-40B4-BE49-F238E27FC236}">
                <a16:creationId xmlns:a16="http://schemas.microsoft.com/office/drawing/2014/main" id="{026C6CCC-8192-B9B3-7AD2-D10E190ADCC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406955" y="2190622"/>
            <a:ext cx="288000" cy="288000"/>
          </a:xfrm>
          <a:prstGeom prst="rect">
            <a:avLst/>
          </a:prstGeom>
        </p:spPr>
      </p:pic>
      <p:pic>
        <p:nvPicPr>
          <p:cNvPr id="35" name="Graphic 34" descr="Medical with solid fill">
            <a:extLst>
              <a:ext uri="{FF2B5EF4-FFF2-40B4-BE49-F238E27FC236}">
                <a16:creationId xmlns:a16="http://schemas.microsoft.com/office/drawing/2014/main" id="{6CFB5013-AAB2-71B2-1D44-A0606AA2A42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17126" y="1965054"/>
            <a:ext cx="288000" cy="288000"/>
          </a:xfrm>
          <a:prstGeom prst="rect">
            <a:avLst/>
          </a:prstGeom>
        </p:spPr>
      </p:pic>
      <p:pic>
        <p:nvPicPr>
          <p:cNvPr id="36" name="Graphic 35" descr="Briefcase with solid fill">
            <a:extLst>
              <a:ext uri="{FF2B5EF4-FFF2-40B4-BE49-F238E27FC236}">
                <a16:creationId xmlns:a16="http://schemas.microsoft.com/office/drawing/2014/main" id="{926403FC-BA68-C77C-7462-C847B9F794A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922086" y="2715766"/>
            <a:ext cx="288000" cy="288000"/>
          </a:xfrm>
          <a:prstGeom prst="rect">
            <a:avLst/>
          </a:prstGeom>
        </p:spPr>
      </p:pic>
      <p:pic>
        <p:nvPicPr>
          <p:cNvPr id="37" name="Graphic 36" descr="Walk with solid fill">
            <a:extLst>
              <a:ext uri="{FF2B5EF4-FFF2-40B4-BE49-F238E27FC236}">
                <a16:creationId xmlns:a16="http://schemas.microsoft.com/office/drawing/2014/main" id="{747EEC1F-8E66-6F76-542E-953705300E2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680220" y="2488134"/>
            <a:ext cx="288000" cy="288000"/>
          </a:xfrm>
          <a:prstGeom prst="rect">
            <a:avLst/>
          </a:prstGeom>
        </p:spPr>
      </p:pic>
      <p:pic>
        <p:nvPicPr>
          <p:cNvPr id="38" name="Graphic 37" descr="House with solid fill">
            <a:extLst>
              <a:ext uri="{FF2B5EF4-FFF2-40B4-BE49-F238E27FC236}">
                <a16:creationId xmlns:a16="http://schemas.microsoft.com/office/drawing/2014/main" id="{BA89EF79-F5A6-6279-C4B2-F98909743612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020165" y="1787119"/>
            <a:ext cx="288000" cy="288000"/>
          </a:xfrm>
          <a:prstGeom prst="rect">
            <a:avLst/>
          </a:prstGeom>
        </p:spPr>
      </p:pic>
      <p:pic>
        <p:nvPicPr>
          <p:cNvPr id="39" name="Graphic 38" descr="Soccer with solid fill">
            <a:extLst>
              <a:ext uri="{FF2B5EF4-FFF2-40B4-BE49-F238E27FC236}">
                <a16:creationId xmlns:a16="http://schemas.microsoft.com/office/drawing/2014/main" id="{E49B5927-0F01-6143-7B30-60FA63A0354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22116" y="2905262"/>
            <a:ext cx="288000" cy="288000"/>
          </a:xfrm>
          <a:prstGeom prst="rect">
            <a:avLst/>
          </a:prstGeom>
        </p:spPr>
      </p:pic>
      <p:pic>
        <p:nvPicPr>
          <p:cNvPr id="40" name="Graphic 39" descr="Deciduous tree with solid fill">
            <a:extLst>
              <a:ext uri="{FF2B5EF4-FFF2-40B4-BE49-F238E27FC236}">
                <a16:creationId xmlns:a16="http://schemas.microsoft.com/office/drawing/2014/main" id="{22A70FEE-8DE1-99E0-BEDC-056BB8074AB0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486062" y="3651886"/>
            <a:ext cx="288000" cy="288000"/>
          </a:xfrm>
          <a:prstGeom prst="rect">
            <a:avLst/>
          </a:prstGeom>
        </p:spPr>
      </p:pic>
      <p:pic>
        <p:nvPicPr>
          <p:cNvPr id="41" name="Graphic 40" descr="Books with solid fill">
            <a:extLst>
              <a:ext uri="{FF2B5EF4-FFF2-40B4-BE49-F238E27FC236}">
                <a16:creationId xmlns:a16="http://schemas.microsoft.com/office/drawing/2014/main" id="{087DEF37-DEC1-FD0B-61EE-9CEBF7218C68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933669" y="3980165"/>
            <a:ext cx="288000" cy="288000"/>
          </a:xfrm>
          <a:prstGeom prst="rect">
            <a:avLst/>
          </a:prstGeom>
        </p:spPr>
      </p:pic>
      <p:pic>
        <p:nvPicPr>
          <p:cNvPr id="42" name="Graphic 41" descr="Graduation cap with solid fill">
            <a:extLst>
              <a:ext uri="{FF2B5EF4-FFF2-40B4-BE49-F238E27FC236}">
                <a16:creationId xmlns:a16="http://schemas.microsoft.com/office/drawing/2014/main" id="{9D5B14FD-AF7B-FE6D-EA8A-7B352EB16007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922086" y="1821054"/>
            <a:ext cx="288000" cy="288000"/>
          </a:xfrm>
          <a:prstGeom prst="rect">
            <a:avLst/>
          </a:prstGeom>
        </p:spPr>
      </p:pic>
      <p:pic>
        <p:nvPicPr>
          <p:cNvPr id="43" name="Graphic 42" descr="Streetcar with solid fill">
            <a:extLst>
              <a:ext uri="{FF2B5EF4-FFF2-40B4-BE49-F238E27FC236}">
                <a16:creationId xmlns:a16="http://schemas.microsoft.com/office/drawing/2014/main" id="{9D41FF5E-87F3-EFC8-0A64-5B26AD20033D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667110" y="1809598"/>
            <a:ext cx="288000" cy="288000"/>
          </a:xfrm>
          <a:prstGeom prst="rect">
            <a:avLst/>
          </a:prstGeom>
        </p:spPr>
      </p:pic>
      <p:pic>
        <p:nvPicPr>
          <p:cNvPr id="44" name="Graphic 43" descr="Car with solid fill">
            <a:extLst>
              <a:ext uri="{FF2B5EF4-FFF2-40B4-BE49-F238E27FC236}">
                <a16:creationId xmlns:a16="http://schemas.microsoft.com/office/drawing/2014/main" id="{8B7DC4EE-03ED-85CF-91B7-8F5C997F82A1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632700" y="3575081"/>
            <a:ext cx="288000" cy="288000"/>
          </a:xfrm>
          <a:prstGeom prst="rect">
            <a:avLst/>
          </a:prstGeom>
        </p:spPr>
      </p:pic>
      <p:pic>
        <p:nvPicPr>
          <p:cNvPr id="45" name="Graphic 44" descr="Neighborhood with solid fill">
            <a:extLst>
              <a:ext uri="{FF2B5EF4-FFF2-40B4-BE49-F238E27FC236}">
                <a16:creationId xmlns:a16="http://schemas.microsoft.com/office/drawing/2014/main" id="{166A0B37-93C4-AE6E-8079-06297D82C985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020165" y="314303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164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692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5076144" cy="2931513"/>
          </a:xfrm>
        </p:spPr>
        <p:txBody>
          <a:bodyPr/>
          <a:lstStyle/>
          <a:p>
            <a:pPr marL="342900" indent="-342900" defTabSz="336550">
              <a:spcBef>
                <a:spcPts val="600"/>
              </a:spcBef>
              <a:buAutoNum type="arabicPeriod"/>
              <a:tabLst>
                <a:tab pos="1349375" algn="l"/>
              </a:tabLst>
            </a:pP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Sefydlu: </a:t>
            </a:r>
            <a:r>
              <a:rPr lang="cy-GB" sz="14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Beth yw cymdogaeth 20 munud?</a:t>
            </a:r>
          </a:p>
          <a:p>
            <a:pPr lvl="4" defTabSz="336550">
              <a:spcBef>
                <a:spcPts val="300"/>
              </a:spcBef>
              <a:spcAft>
                <a:spcPts val="300"/>
              </a:spcAft>
            </a:pPr>
            <a:r>
              <a:rPr lang="cy-GB" sz="14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Beth yw’r prif nodweddion?</a:t>
            </a:r>
          </a:p>
          <a:p>
            <a:pPr lvl="4" defTabSz="336550">
              <a:spcBef>
                <a:spcPts val="300"/>
              </a:spcBef>
              <a:spcAft>
                <a:spcPts val="300"/>
              </a:spcAft>
            </a:pPr>
            <a:r>
              <a:rPr lang="cy-GB" sz="14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Beth yw’r manteision?</a:t>
            </a:r>
          </a:p>
          <a:p>
            <a:pPr marL="342900" indent="-342900" defTabSz="314325">
              <a:spcBef>
                <a:spcPts val="600"/>
              </a:spcBef>
              <a:buAutoNum type="arabicPeriod"/>
              <a:tabLst>
                <a:tab pos="1252538" algn="l"/>
              </a:tabLst>
            </a:pPr>
            <a:r>
              <a:rPr lang="cy-GB" sz="1600" b="0" i="0" strike="noStrike" cap="none" spc="0" baseline="0" dirty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Archwilio:	</a:t>
            </a:r>
            <a:r>
              <a:rPr lang="cy-GB" sz="1400" b="0" i="0" strike="noStrike" cap="none" spc="0" baseline="0" dirty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Cerddwch o amgylch eich cymdogaeth 20 	munud leol</a:t>
            </a:r>
          </a:p>
          <a:p>
            <a:pPr marL="342900" indent="-342900" defTabSz="314325">
              <a:spcBef>
                <a:spcPts val="600"/>
              </a:spcBef>
              <a:buAutoNum type="arabicPeriod"/>
              <a:tabLst>
                <a:tab pos="1252538" algn="l"/>
              </a:tabLst>
            </a:pPr>
            <a:r>
              <a:rPr lang="cy-GB" sz="1600" b="0" i="0" strike="noStrike" cap="none" spc="0" baseline="0" dirty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Gwerthuso: </a:t>
            </a:r>
            <a:r>
              <a:rPr lang="cy-GB" sz="1400" b="0" i="0" strike="noStrike" cap="none" spc="0" baseline="0" dirty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Pa mor dda yw eich cymdogaeth 20 munud 		    leol?</a:t>
            </a:r>
          </a:p>
          <a:p>
            <a:pPr marL="342900" indent="-342900" defTabSz="314325">
              <a:spcBef>
                <a:spcPts val="600"/>
              </a:spcBef>
              <a:buAutoNum type="arabicPeriod"/>
            </a:pPr>
            <a:r>
              <a:rPr lang="cy-GB" sz="1600" b="0" i="0" strike="noStrike" cap="none" spc="0" baseline="0" dirty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Ymgysylltu: </a:t>
            </a:r>
            <a:r>
              <a:rPr lang="cy-GB" sz="1400" b="0" i="0" strike="noStrike" cap="none" spc="0" baseline="0" dirty="0">
                <a:solidFill>
                  <a:srgbClr val="8D8B8F"/>
                </a:solidFill>
                <a:effectLst/>
                <a:latin typeface="Arial"/>
                <a:ea typeface="Arial"/>
                <a:cs typeface="Arial"/>
              </a:rPr>
              <a:t>Gwella eich cymdogaeth 20 munud leol</a:t>
            </a:r>
            <a:endParaRPr lang="en-GB" sz="1600" b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8883"/>
          <a:stretch>
            <a:fillRect/>
          </a:stretch>
        </p:blipFill>
        <p:spPr>
          <a:xfrm>
            <a:off x="5795963" y="1277938"/>
            <a:ext cx="2952750" cy="31496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sz="2600" b="1" i="0" strike="noStrike" cap="none" spc="0" baseline="0">
                <a:solidFill>
                  <a:srgbClr val="253773"/>
                </a:solidFill>
                <a:effectLst/>
                <a:latin typeface="Arial"/>
                <a:ea typeface="Arial"/>
                <a:cs typeface="Arial"/>
              </a:rPr>
              <a:t>Trosolwg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8EE7EF4-5FB4-1F10-B866-7A8496315E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593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r="18553"/>
          <a:stretch>
            <a:fillRect/>
          </a:stretch>
        </p:blipFill>
        <p:spPr>
          <a:xfrm>
            <a:off x="5784969" y="1275238"/>
            <a:ext cx="2963744" cy="31523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Sustrans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3147959"/>
          </a:xfrm>
        </p:spPr>
        <p:txBody>
          <a:bodyPr lIns="0" tIns="0" rIns="0" bIns="0" anchor="t"/>
          <a:lstStyle/>
          <a:p>
            <a:r>
              <a:rPr lang="cy-GB" sz="17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Mae’r gweithdai hyn wedi’u cynllunio gan </a:t>
            </a:r>
            <a:r>
              <a:rPr lang="cy-GB" sz="1700" b="1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Sustrans Cymru</a:t>
            </a:r>
            <a:r>
              <a:rPr lang="cy-GB" sz="1700" b="0" i="0" strike="noStrike" cap="none" spc="0" baseline="0" dirty="0">
                <a:effectLst/>
                <a:latin typeface="Arial"/>
                <a:ea typeface="Arial"/>
                <a:cs typeface="Arial"/>
              </a:rPr>
              <a:t>,</a:t>
            </a:r>
            <a:r>
              <a:rPr lang="cy-GB" sz="1700" b="0" i="0" strike="noStrike" cap="none" spc="0" baseline="0" dirty="0">
                <a:solidFill>
                  <a:srgbClr val="790954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cy-GB" sz="17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elusen cerdded a beicio.</a:t>
            </a:r>
          </a:p>
          <a:p>
            <a:r>
              <a:rPr lang="cy-GB" sz="1700" b="0" i="0" strike="noStrike" cap="none" spc="0" baseline="0" dirty="0">
                <a:solidFill>
                  <a:srgbClr val="202021"/>
                </a:solidFill>
                <a:effectLst/>
                <a:latin typeface="Arial"/>
                <a:ea typeface="Arial"/>
                <a:cs typeface="Arial"/>
              </a:rPr>
              <a:t>Eu gweledigaeth yw </a:t>
            </a:r>
            <a:r>
              <a:rPr lang="cy-GB" sz="1700" b="1" i="0" strike="noStrike" cap="none" spc="0" baseline="0" dirty="0">
                <a:solidFill>
                  <a:srgbClr val="202021"/>
                </a:solidFill>
                <a:effectLst/>
                <a:latin typeface="Arial"/>
                <a:ea typeface="Arial"/>
                <a:cs typeface="Arial"/>
              </a:rPr>
              <a:t>cymdeithas lle mae’r ffordd rydym yn teithio’n creu lleoedd iachach a bywydau hapusach i bawb.</a:t>
            </a:r>
            <a:endParaRPr lang="en-GB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cy-GB" sz="1800" b="0" i="0" strike="noStrike" cap="none" spc="0" baseline="0" dirty="0">
                <a:solidFill>
                  <a:srgbClr val="202021"/>
                </a:solidFill>
                <a:effectLst/>
                <a:latin typeface="Arial"/>
                <a:ea typeface="Arial"/>
                <a:cs typeface="Arial"/>
              </a:rPr>
              <a:t>Maen nhw’n gweithio gydag ysgolion ar draws Cymru i… </a:t>
            </a:r>
          </a:p>
          <a:p>
            <a:endParaRPr lang="en-GB" sz="18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9ABD0C3-BA06-BC74-F7A0-58E57B4D5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780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2AAD1-2B46-890C-BF1C-6369A8D3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93" t="9043" r="17067" b="6704"/>
          <a:stretch>
            <a:fillRect/>
          </a:stretch>
        </p:blipFill>
        <p:spPr>
          <a:xfrm>
            <a:off x="4838576" y="-38250"/>
            <a:ext cx="4392000" cy="52022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2000" y="1131590"/>
            <a:ext cx="3924016" cy="1604410"/>
          </a:xfrm>
        </p:spPr>
        <p:txBody>
          <a:bodyPr>
            <a:normAutofit/>
          </a:bodyPr>
          <a:lstStyle/>
          <a:p>
            <a:r>
              <a:rPr lang="cy-GB" sz="3200" b="1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Beth yw cymdogaethau </a:t>
            </a:r>
          </a:p>
          <a:p>
            <a:r>
              <a:rPr lang="cy-GB" sz="3200" b="1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20 munud?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2001" y="2931789"/>
            <a:ext cx="3924016" cy="792089"/>
          </a:xfrm>
          <a:prstGeom prst="rect">
            <a:avLst/>
          </a:prstGeom>
        </p:spPr>
        <p:txBody>
          <a:bodyPr/>
          <a:lstStyle/>
          <a:p>
            <a:r>
              <a:rPr lang="cy-GB" sz="1600" b="1" i="0" strike="noStrike" cap="none" spc="0" baseline="0" dirty="0">
                <a:solidFill>
                  <a:srgbClr val="808080"/>
                </a:solidFill>
                <a:effectLst/>
                <a:latin typeface="Arial"/>
                <a:ea typeface="Arial"/>
                <a:cs typeface="Arial"/>
              </a:rPr>
              <a:t>Sut allan nhw helpu creu lleoedd sy’n dda i </a:t>
            </a:r>
            <a:r>
              <a:rPr lang="cy-GB" sz="1600" b="1" i="0" strike="noStrike" cap="none" spc="0" baseline="0" dirty="0">
                <a:solidFill>
                  <a:srgbClr val="C0D631"/>
                </a:solidFill>
                <a:effectLst/>
                <a:latin typeface="Arial"/>
                <a:ea typeface="Arial"/>
                <a:cs typeface="Arial"/>
              </a:rPr>
              <a:t>bobl</a:t>
            </a:r>
            <a:r>
              <a:rPr lang="cy-GB" sz="1600" b="1" i="0" strike="noStrike" cap="none" spc="0" baseline="0" dirty="0">
                <a:solidFill>
                  <a:srgbClr val="808080"/>
                </a:solidFill>
                <a:effectLst/>
                <a:latin typeface="Arial"/>
                <a:ea typeface="Arial"/>
                <a:cs typeface="Arial"/>
              </a:rPr>
              <a:t> ac i’r </a:t>
            </a:r>
            <a:r>
              <a:rPr lang="cy-GB" sz="1600" dirty="0">
                <a:solidFill>
                  <a:srgbClr val="C0D631"/>
                </a:solidFill>
                <a:latin typeface="Arial"/>
                <a:cs typeface="Arial"/>
              </a:rPr>
              <a:t>blaned</a:t>
            </a:r>
            <a:r>
              <a:rPr lang="cy-GB" sz="1600" b="1" i="0" strike="noStrike" cap="none" spc="0" baseline="0" dirty="0">
                <a:solidFill>
                  <a:srgbClr val="808080"/>
                </a:solidFill>
                <a:effectLst/>
                <a:latin typeface="Arial"/>
                <a:ea typeface="Arial"/>
                <a:cs typeface="Arial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5B37F3A-73DB-6B41-8770-10D9FB222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4291230"/>
            <a:ext cx="1620000" cy="6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816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516304" cy="396000"/>
          </a:xfrm>
        </p:spPr>
        <p:txBody>
          <a:bodyPr/>
          <a:lstStyle/>
          <a:p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Beth yw cymdogaethau 20 munud?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C1AC3-D408-3743-0680-495E0AF0DB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1" y="1295999"/>
            <a:ext cx="4140039" cy="2931513"/>
          </a:xfrm>
        </p:spPr>
        <p:txBody>
          <a:bodyPr lIns="0" tIns="0" rIns="0" bIns="0" anchor="t"/>
          <a:lstStyle/>
          <a:p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Mae cymdogaethau 20 munud 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yn dod yn boblogaidd ledled y byd, ac yn cael eu datblygu mewn dinasoedd fel Melbourne, Awstralia, Portland, UDA, a Paris, Ffrainc. </a:t>
            </a:r>
          </a:p>
          <a:p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Mae’r fideo canlynol gan lywodraeth talaith Victoria, Awstralia, sydd am wneud Melbourne yn ddinas sy’n llawn cymdogaethau 20 munud. </a:t>
            </a:r>
          </a:p>
          <a:p>
            <a:r>
              <a:rPr lang="cy-GB" sz="1400" b="0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Wrth ichi wylio’r fideo, gwnewch nodiadau. </a:t>
            </a:r>
            <a:br>
              <a:rPr sz="1400" dirty="0"/>
            </a:br>
            <a:r>
              <a:rPr lang="cy-GB" sz="1400" b="0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Efallai y dymunwch wylio’r fideo fwy nag unwaith, neu ei stopio i roi amser i chi’ch hun.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957FE-1488-583E-4159-8EFC0A4F3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9B016D-C746-1517-026E-3422B0625B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0" tIns="0" rIns="0" bIns="0" anchor="t">
            <a:normAutofit/>
          </a:bodyPr>
          <a:lstStyle/>
          <a:p>
            <a:pPr algn="ctr"/>
            <a:r>
              <a:rPr lang="cy-GB" sz="1000" b="0" i="0" strike="noStrike" cap="none" spc="0" baseline="0">
                <a:solidFill>
                  <a:srgbClr val="253773"/>
                </a:solidFill>
                <a:effectLst/>
                <a:latin typeface="Arial"/>
                <a:ea typeface="Arial"/>
                <a:cs typeface="Arial"/>
              </a:rPr>
              <a:t>O Plan Melbourne - cymdogaethau 20 munud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F90E1B8-B5D3-1049-A567-601C9127E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4ACCC67-B522-D7C2-C70B-6A591C0FCC63}"/>
              </a:ext>
            </a:extLst>
          </p:cNvPr>
          <p:cNvGrpSpPr/>
          <p:nvPr/>
        </p:nvGrpSpPr>
        <p:grpSpPr>
          <a:xfrm>
            <a:off x="5074865" y="1247175"/>
            <a:ext cx="3745607" cy="2785349"/>
            <a:chOff x="5074865" y="1247175"/>
            <a:chExt cx="3745607" cy="2785349"/>
          </a:xfrm>
        </p:grpSpPr>
        <p:pic>
          <p:nvPicPr>
            <p:cNvPr id="1026" name="Picture 2" descr="20-minute neighbourhoods">
              <a:extLst>
                <a:ext uri="{FF2B5EF4-FFF2-40B4-BE49-F238E27FC236}">
                  <a16:creationId xmlns:a16="http://schemas.microsoft.com/office/drawing/2014/main" id="{4E6F4249-1737-E26B-C5C9-CA39C63CA08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4865" y="1247175"/>
              <a:ext cx="3745607" cy="2785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239D0B-C781-490E-D999-F470315DE971}"/>
                </a:ext>
              </a:extLst>
            </p:cNvPr>
            <p:cNvSpPr txBox="1"/>
            <p:nvPr/>
          </p:nvSpPr>
          <p:spPr>
            <a:xfrm>
              <a:off x="5082120" y="2661620"/>
              <a:ext cx="57119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 anchor="t" anchorCtr="1">
              <a:spAutoFit/>
            </a:bodyPr>
            <a:lstStyle/>
            <a:p>
              <a:r>
                <a:rPr lang="en-GB" sz="1400" b="1" dirty="0" err="1">
                  <a:solidFill>
                    <a:schemeClr val="accent3">
                      <a:lumMod val="75000"/>
                    </a:schemeClr>
                  </a:solidFill>
                </a:rPr>
                <a:t>metr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612347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1FCC3B57-5EB7-6233-76DA-5D3229DECD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AFEE-AB65-2744-0ED7-1B3F294C777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792000" y="557795"/>
            <a:ext cx="6372288" cy="396000"/>
          </a:xfrm>
        </p:spPr>
        <p:txBody>
          <a:bodyPr/>
          <a:lstStyle/>
          <a:p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Beth yw cymdogaethau 20 munud?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BB5AE-1CA8-4E32-2E53-295BE5195389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792001" y="1707654"/>
            <a:ext cx="4140040" cy="2519858"/>
          </a:xfrm>
        </p:spPr>
        <p:txBody>
          <a:bodyPr lIns="0" tIns="0" rIns="0" bIns="0" anchor="t"/>
          <a:lstStyle/>
          <a:p>
            <a:pPr algn="ctr"/>
            <a:r>
              <a:rPr lang="cy-GB" sz="2000" b="0" i="0" strike="noStrike" cap="none" spc="0" baseline="0" dirty="0">
                <a:solidFill>
                  <a:srgbClr val="202124"/>
                </a:solidFill>
                <a:effectLst/>
                <a:latin typeface="arial"/>
                <a:ea typeface="arial"/>
                <a:cs typeface="arial"/>
              </a:rPr>
              <a:t>“Mae </a:t>
            </a:r>
            <a:r>
              <a:rPr lang="cy-GB" sz="2000" b="1" i="0" strike="noStrike" cap="none" spc="0" baseline="0" dirty="0">
                <a:solidFill>
                  <a:srgbClr val="202124"/>
                </a:solidFill>
                <a:effectLst/>
                <a:latin typeface="arial"/>
                <a:ea typeface="arial"/>
                <a:cs typeface="arial"/>
              </a:rPr>
              <a:t>cymdogaethau 20 munud </a:t>
            </a:r>
            <a:br>
              <a:rPr sz="2000" dirty="0"/>
            </a:br>
            <a:r>
              <a:rPr lang="cy-GB" sz="2000" b="0" i="0" strike="noStrike" cap="none" spc="0" baseline="0" dirty="0">
                <a:solidFill>
                  <a:srgbClr val="202124"/>
                </a:solidFill>
                <a:effectLst/>
                <a:latin typeface="arial"/>
                <a:ea typeface="arial"/>
                <a:cs typeface="arial"/>
              </a:rPr>
              <a:t>yn rhoi’r gallu i bobl fodloni’r rhan fwyaf o’u </a:t>
            </a:r>
            <a:r>
              <a:rPr lang="cy-GB" sz="2000" b="1" i="0" strike="noStrike" cap="none" spc="0" baseline="0" dirty="0">
                <a:solidFill>
                  <a:srgbClr val="202124"/>
                </a:solidFill>
                <a:effectLst/>
                <a:latin typeface="arial"/>
                <a:ea typeface="arial"/>
                <a:cs typeface="arial"/>
              </a:rPr>
              <a:t>hanghenion beunyddiol </a:t>
            </a:r>
            <a:r>
              <a:rPr lang="cy-GB" sz="2000" b="0" i="0" strike="noStrike" cap="none" spc="0" baseline="0" dirty="0">
                <a:solidFill>
                  <a:srgbClr val="202124"/>
                </a:solidFill>
                <a:effectLst/>
                <a:latin typeface="arial"/>
                <a:ea typeface="arial"/>
                <a:cs typeface="arial"/>
              </a:rPr>
              <a:t>o fewn </a:t>
            </a:r>
            <a:r>
              <a:rPr lang="cy-GB" sz="2000" b="1" i="0" strike="noStrike" cap="none" spc="0" baseline="0" dirty="0">
                <a:solidFill>
                  <a:srgbClr val="202124"/>
                </a:solidFill>
                <a:effectLst/>
                <a:latin typeface="arial"/>
                <a:ea typeface="arial"/>
                <a:cs typeface="arial"/>
              </a:rPr>
              <a:t>pellter cerdded 20 munud o’u cartrefi</a:t>
            </a:r>
            <a:r>
              <a:rPr lang="cy-GB" sz="2000" b="0" i="0" strike="noStrike" cap="none" spc="0" baseline="0" dirty="0">
                <a:solidFill>
                  <a:srgbClr val="202124"/>
                </a:solidFill>
                <a:effectLst/>
                <a:latin typeface="arial"/>
                <a:ea typeface="arial"/>
                <a:cs typeface="arial"/>
              </a:rPr>
              <a:t>, gyda mynediad diogel ar gyfer beicio ac opsiynau trafnidiaeth lleol”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5746CC-85CF-1400-E5CB-8126272E12B5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cy-GB" sz="1000" b="0" i="0" strike="noStrike" cap="none" spc="0" baseline="0">
                <a:solidFill>
                  <a:srgbClr val="253773"/>
                </a:solidFill>
                <a:effectLst/>
                <a:latin typeface="Arial"/>
                <a:ea typeface="Arial"/>
                <a:cs typeface="Arial"/>
              </a:rPr>
              <a:t>O Plan Melbourne - cymdogaethau 20 munud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963C986-A13C-6889-9A3D-276DBDCA955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CAE7E55-5602-C85F-7FC1-494F2C1DA559}"/>
              </a:ext>
            </a:extLst>
          </p:cNvPr>
          <p:cNvGrpSpPr/>
          <p:nvPr/>
        </p:nvGrpSpPr>
        <p:grpSpPr>
          <a:xfrm>
            <a:off x="5227265" y="1399575"/>
            <a:ext cx="3745607" cy="2785349"/>
            <a:chOff x="5074865" y="1247175"/>
            <a:chExt cx="3745607" cy="2785349"/>
          </a:xfrm>
        </p:grpSpPr>
        <p:pic>
          <p:nvPicPr>
            <p:cNvPr id="5" name="Picture 2" descr="20-minute neighbourhoods">
              <a:extLst>
                <a:ext uri="{FF2B5EF4-FFF2-40B4-BE49-F238E27FC236}">
                  <a16:creationId xmlns:a16="http://schemas.microsoft.com/office/drawing/2014/main" id="{3A887D77-C74A-1DB1-A121-1904BCE16477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4865" y="1247175"/>
              <a:ext cx="3745607" cy="2785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44114E-87BB-73E8-6896-8ED547AB3A59}"/>
                </a:ext>
              </a:extLst>
            </p:cNvPr>
            <p:cNvSpPr txBox="1"/>
            <p:nvPr/>
          </p:nvSpPr>
          <p:spPr>
            <a:xfrm>
              <a:off x="5082120" y="2661620"/>
              <a:ext cx="57119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 anchor="t" anchorCtr="1">
              <a:spAutoFit/>
            </a:bodyPr>
            <a:lstStyle/>
            <a:p>
              <a:r>
                <a:rPr lang="en-GB" sz="1400" b="1" dirty="0" err="1">
                  <a:solidFill>
                    <a:schemeClr val="accent3">
                      <a:lumMod val="75000"/>
                    </a:schemeClr>
                  </a:solidFill>
                </a:rPr>
                <a:t>metr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1575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/>
        <p:txBody>
          <a:bodyPr lIns="0" tIns="0" rIns="0" bIns="0" anchor="t"/>
          <a:lstStyle/>
          <a:p>
            <a:r>
              <a:rPr lang="cy-GB" sz="1600" dirty="0">
                <a:solidFill>
                  <a:srgbClr val="414042"/>
                </a:solidFill>
                <a:latin typeface="Arial"/>
                <a:cs typeface="Arial"/>
              </a:rPr>
              <a:t>Mae</a:t>
            </a:r>
            <a:r>
              <a:rPr lang="cy-GB" sz="1600" b="0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cy-GB" sz="1600" b="1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Sustrans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 am weld lleoedd sy’n ein cysylltu â’n gilydd a’r hyn y mae ei angen arnom, </a:t>
            </a: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lle gallwn ffynnu heb ddefnyddio car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. </a:t>
            </a:r>
          </a:p>
          <a:p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Maen nhw eisiau </a:t>
            </a:r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dinasoedd a threfi byw i bawb.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Maen nhw’n credu mai’r ffordd orau o wneud hyn yw sicrhau ei bod yn hawdd i bobl gyrraedd y rhan fwyaf o leoedd drwy allu cerdded yno ac yn ôl mewn 20 munud. </a:t>
            </a:r>
          </a:p>
          <a:p>
            <a:r>
              <a:rPr lang="cy-GB" sz="1600" b="1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10 munud yno, 10 munud yn ôl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. </a:t>
            </a:r>
          </a:p>
          <a:p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Pam 20 munud? Gall bron pawb gerdded am 10 munud i bob cyfeiriad. Ar gyfartaledd, mae hyn yn golygu y dylai popeth fod o fewn pellter cerdded </a:t>
            </a:r>
            <a:r>
              <a:rPr lang="cy-GB" sz="1600" b="0" i="0" strike="noStrike" cap="none" spc="0" baseline="0" dirty="0" err="1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800m</a:t>
            </a:r>
            <a:r>
              <a:rPr lang="cy-GB" sz="1600" b="0" i="0" strike="noStrike" cap="none" spc="0" baseline="0" dirty="0">
                <a:solidFill>
                  <a:srgbClr val="414042"/>
                </a:solidFill>
                <a:effectLst/>
                <a:latin typeface="Arial"/>
                <a:ea typeface="Arial"/>
                <a:cs typeface="Arial"/>
              </a:rPr>
              <a:t> (hanner milltir).  </a:t>
            </a:r>
          </a:p>
          <a:p>
            <a:r>
              <a:rPr lang="cy-GB" sz="1600" b="0" i="0" strike="noStrike" cap="none" spc="0" baseline="0" dirty="0">
                <a:solidFill>
                  <a:srgbClr val="CB3B95"/>
                </a:solidFill>
                <a:effectLst/>
                <a:latin typeface="Arial"/>
                <a:ea typeface="Arial"/>
                <a:cs typeface="Arial"/>
              </a:rPr>
              <a:t>Ond beth mae angen i ni ei wneud i hyn ddigwydd? Gwyliwch y fideo nesaf ac ychwanegwch at eich nodiadau.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92000" y="557795"/>
            <a:ext cx="6300280" cy="396000"/>
          </a:xfrm>
        </p:spPr>
        <p:txBody>
          <a:bodyPr/>
          <a:lstStyle/>
          <a:p>
            <a:r>
              <a:rPr lang="cy-GB" sz="2600" b="1" i="0" strike="noStrike" cap="none" spc="0" baseline="0">
                <a:solidFill>
                  <a:srgbClr val="009BA7"/>
                </a:solidFill>
                <a:effectLst/>
                <a:latin typeface="Arial"/>
                <a:ea typeface="Arial"/>
                <a:cs typeface="Arial"/>
              </a:rPr>
              <a:t>Beth yw cymdogaethau 20 munud?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CB0248A-90D4-5F09-F5E2-CDAF71AA99B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4489336"/>
            <a:ext cx="1187952" cy="4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905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810D91E5-D5F6-564B-3869-4A9D038ADBEB}"/>
              </a:ext>
            </a:extLst>
          </p:cNvPr>
          <p:cNvPicPr>
            <a:picLocks noRot="1" noChangeAspect="1"/>
          </p:cNvPicPr>
          <p:nvPr>
            <a:videoFile r:link="rId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3715"/>
            <a:ext cx="9168664" cy="51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47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guidelines.potx" id="{234CDD8E-C811-4303-B561-8D1DB61570AA}" vid="{B13AB005-C240-4DC0-BC2E-866CFDAC1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8dbbb7-6de1-4957-84dd-88d235fe7bc5" xsi:nil="true"/>
    <fca9d648a43b46669eacfabf60a2fbe9 xmlns="eb8dbbb7-6de1-4957-84dd-88d235fe7bc5">
      <Terms xmlns="http://schemas.microsoft.com/office/infopath/2007/PartnerControls"/>
    </fca9d648a43b46669eacfabf60a2fbe9>
    <g98fcb1e41c24d22b7a50d9b68ff167a xmlns="eb8dbbb7-6de1-4957-84dd-88d235fe7bc5">
      <Terms xmlns="http://schemas.microsoft.com/office/infopath/2007/PartnerControls"/>
    </g98fcb1e41c24d22b7a50d9b68ff167a>
    <Project_x0020_ID xmlns="eb8dbbb7-6de1-4957-84dd-88d235fe7bc5" xsi:nil="true"/>
    <lcf76f155ced4ddcb4097134ff3c332f xmlns="33dc2cdd-6b7d-418b-a5f0-1a8dd491c490">
      <Terms xmlns="http://schemas.microsoft.com/office/infopath/2007/PartnerControls"/>
    </lcf76f155ced4ddcb4097134ff3c332f>
    <SharedWithUsers xmlns="77c603a6-d8b6-4ebb-aae9-7299c3131b5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SharedContentType xmlns="Microsoft.SharePoint.Taxonomy.ContentTypeSync" SourceId="dd3a458f-664c-47e4-8a2d-a299ea1879d7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ED97D63F25FF45BF18FE3DC5C046DB" ma:contentTypeVersion="13" ma:contentTypeDescription="Create a new document." ma:contentTypeScope="" ma:versionID="83cb9281458c3a67adf9aa049a3bc73c">
  <xsd:schema xmlns:xsd="http://www.w3.org/2001/XMLSchema" xmlns:xs="http://www.w3.org/2001/XMLSchema" xmlns:p="http://schemas.microsoft.com/office/2006/metadata/properties" xmlns:ns2="eb8dbbb7-6de1-4957-84dd-88d235fe7bc5" xmlns:ns3="33dc2cdd-6b7d-418b-a5f0-1a8dd491c490" xmlns:ns4="77c603a6-d8b6-4ebb-aae9-7299c3131b51" targetNamespace="http://schemas.microsoft.com/office/2006/metadata/properties" ma:root="true" ma:fieldsID="b5b098e581a673c5302670b98ad4a1fb" ns2:_="" ns3:_="" ns4:_="">
    <xsd:import namespace="eb8dbbb7-6de1-4957-84dd-88d235fe7bc5"/>
    <xsd:import namespace="33dc2cdd-6b7d-418b-a5f0-1a8dd491c490"/>
    <xsd:import namespace="77c603a6-d8b6-4ebb-aae9-7299c3131b51"/>
    <xsd:element name="properties">
      <xsd:complexType>
        <xsd:sequence>
          <xsd:element name="documentManagement">
            <xsd:complexType>
              <xsd:all>
                <xsd:element ref="ns2:g98fcb1e41c24d22b7a50d9b68ff167a" minOccurs="0"/>
                <xsd:element ref="ns2:TaxCatchAll" minOccurs="0"/>
                <xsd:element ref="ns2:TaxCatchAllLabel" minOccurs="0"/>
                <xsd:element ref="ns2:fca9d648a43b46669eacfabf60a2fbe9" minOccurs="0"/>
                <xsd:element ref="ns2:Project_x0020_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dbbb7-6de1-4957-84dd-88d235fe7bc5" elementFormDefault="qualified">
    <xsd:import namespace="http://schemas.microsoft.com/office/2006/documentManagement/types"/>
    <xsd:import namespace="http://schemas.microsoft.com/office/infopath/2007/PartnerControls"/>
    <xsd:element name="g98fcb1e41c24d22b7a50d9b68ff167a" ma:index="8" nillable="true" ma:taxonomy="true" ma:internalName="g98fcb1e41c24d22b7a50d9b68ff167a" ma:taxonomyFieldName="Department_x0020_Field" ma:displayName="Department Field" ma:default="" ma:fieldId="{098fcb1e-41c2-4d22-b7a5-0d9b68ff167a}" ma:taxonomyMulti="true" ma:sspId="dd3a458f-664c-47e4-8a2d-a299ea1879d7" ma:termSetId="7858bf05-adde-4fcb-b1c5-29334efe3f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44517b8-b575-4580-9f26-3d3d774d7d4f}" ma:internalName="TaxCatchAll" ma:showField="CatchAllData" ma:web="77c603a6-d8b6-4ebb-aae9-7299c3131b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44517b8-b575-4580-9f26-3d3d774d7d4f}" ma:internalName="TaxCatchAllLabel" ma:readOnly="true" ma:showField="CatchAllDataLabel" ma:web="77c603a6-d8b6-4ebb-aae9-7299c3131b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ca9d648a43b46669eacfabf60a2fbe9" ma:index="12" nillable="true" ma:taxonomy="true" ma:internalName="fca9d648a43b46669eacfabf60a2fbe9" ma:taxonomyFieldName="Location_x0020_Field" ma:displayName="Location Field" ma:default="" ma:fieldId="{fca9d648-a43b-4666-9eac-fabf60a2fbe9}" ma:taxonomyMulti="true" ma:sspId="dd3a458f-664c-47e4-8a2d-a299ea1879d7" ma:termSetId="0f988343-7ceb-4066-9f25-d5edfaa3f0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ID" ma:index="14" nillable="true" ma:displayName="Project ID" ma:default="" ma:internalName="Project_x002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c2cdd-6b7d-418b-a5f0-1a8dd491c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d3a458f-664c-47e4-8a2d-a299ea187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603a6-d8b6-4ebb-aae9-7299c3131b51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AC930C-1F37-4A81-AFC6-660A21B918DD}">
  <ds:schemaRefs>
    <ds:schemaRef ds:uri="77c603a6-d8b6-4ebb-aae9-7299c3131b51"/>
    <ds:schemaRef ds:uri="http://purl.org/dc/elements/1.1/"/>
    <ds:schemaRef ds:uri="33dc2cdd-6b7d-418b-a5f0-1a8dd491c490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b8dbbb7-6de1-4957-84dd-88d235fe7bc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44A28A-1D9D-4A0D-96AD-FAD8E1065A3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9479153-DBFF-4B97-B8FF-ABE5C4A573C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E80E4DE-E7DA-47A9-B6CB-062D33B62F57}">
  <ds:schemaRefs>
    <ds:schemaRef ds:uri="33dc2cdd-6b7d-418b-a5f0-1a8dd491c490"/>
    <ds:schemaRef ds:uri="77c603a6-d8b6-4ebb-aae9-7299c3131b51"/>
    <ds:schemaRef ds:uri="eb8dbbb7-6de1-4957-84dd-88d235fe7b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1701</Words>
  <Application>Microsoft Office PowerPoint</Application>
  <PresentationFormat>On-screen Show (16:9)</PresentationFormat>
  <Paragraphs>236</Paragraphs>
  <Slides>16</Slides>
  <Notes>14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Warburton</dc:creator>
  <cp:lastModifiedBy>Rodri Guimerà Zarranz</cp:lastModifiedBy>
  <cp:revision>3</cp:revision>
  <dcterms:created xsi:type="dcterms:W3CDTF">2021-06-01T11:54:01Z</dcterms:created>
  <dcterms:modified xsi:type="dcterms:W3CDTF">2023-10-04T14:23:32Z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0x01010027ED97D63F25FF45BF18FE3DC5C046DB</vt:lpwstr>
  </property>
  <property fmtid="{D5CDD505-2E9C-101B-9397-08002B2CF9AE}" pid="5" name="Department Field">
    <vt:lpwstr/>
  </property>
  <property fmtid="{D5CDD505-2E9C-101B-9397-08002B2CF9AE}" pid="6" name="Location Field">
    <vt:lpwstr/>
  </property>
  <property fmtid="{D5CDD505-2E9C-101B-9397-08002B2CF9AE}" pid="7" name="MediaServiceImageTags">
    <vt:lpwstr/>
  </property>
  <property fmtid="{D5CDD505-2E9C-101B-9397-08002B2CF9AE}" pid="8" name="Order">
    <vt:r8>92200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